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Roboto"/>
      <p:regular r:id="rId55"/>
      <p:bold r:id="rId56"/>
      <p:italic r:id="rId57"/>
      <p:boldItalic r:id="rId58"/>
    </p:embeddedFont>
    <p:embeddedFont>
      <p:font typeface="Playfair Display"/>
      <p:regular r:id="rId59"/>
      <p:bold r:id="rId60"/>
      <p:italic r:id="rId61"/>
      <p:boldItalic r:id="rId62"/>
    </p:embeddedFont>
    <p:embeddedFont>
      <p:font typeface="Lato"/>
      <p:regular r:id="rId63"/>
      <p:bold r:id="rId64"/>
      <p:italic r:id="rId65"/>
      <p:boldItalic r:id="rId66"/>
    </p:embeddedFont>
    <p:embeddedFont>
      <p:font typeface="Oswald"/>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427DAE-B596-48F8-870E-F628B4DAEF9C}">
  <a:tblStyle styleId="{5E427DAE-B596-48F8-870E-F628B4DAEF9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BD22DDB-A0CD-4066-B1BF-BBA02A35D17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layfairDisplay-boldItalic.fntdata"/><Relationship Id="rId61" Type="http://schemas.openxmlformats.org/officeDocument/2006/relationships/font" Target="fonts/PlayfairDisplay-italic.fntdata"/><Relationship Id="rId20" Type="http://schemas.openxmlformats.org/officeDocument/2006/relationships/slide" Target="slides/slide13.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5.xml"/><Relationship Id="rId66" Type="http://schemas.openxmlformats.org/officeDocument/2006/relationships/font" Target="fonts/Lato-boldItalic.fntdata"/><Relationship Id="rId21" Type="http://schemas.openxmlformats.org/officeDocument/2006/relationships/slide" Target="slides/slide14.xml"/><Relationship Id="rId65" Type="http://schemas.openxmlformats.org/officeDocument/2006/relationships/font" Target="fonts/Lato-italic.fntdata"/><Relationship Id="rId24" Type="http://schemas.openxmlformats.org/officeDocument/2006/relationships/slide" Target="slides/slide17.xml"/><Relationship Id="rId68" Type="http://schemas.openxmlformats.org/officeDocument/2006/relationships/font" Target="fonts/Oswald-bold.fntdata"/><Relationship Id="rId23" Type="http://schemas.openxmlformats.org/officeDocument/2006/relationships/slide" Target="slides/slide16.xml"/><Relationship Id="rId67" Type="http://schemas.openxmlformats.org/officeDocument/2006/relationships/font" Target="fonts/Oswald-regular.fntdata"/><Relationship Id="rId60" Type="http://schemas.openxmlformats.org/officeDocument/2006/relationships/font" Target="fonts/PlayfairDisplay-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59" Type="http://schemas.openxmlformats.org/officeDocument/2006/relationships/font" Target="fonts/PlayfairDisplay-regular.fntdata"/><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2ebbf7f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2ebbf7f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35c1091d0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35c1091d0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2cc706ea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2cc706ea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3374ef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3374ef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3374ef0a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3374ef0a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3374ef0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3374ef0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3374ef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3374ef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3374ef0a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3374ef0a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2cc706ea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2cc706ea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2cc706ea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2cc706ea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2cc706ea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2cc706ea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2e20de9a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2e20de9a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2cc706ea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2cc706ea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2ebbf7f8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2ebbf7f8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2ebbf7f8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2ebbf7f8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2ebbf7f8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2ebbf7f8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2ebbf7f8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2ebbf7f8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32c8989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32c89899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32c89899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32c89899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33ab9787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33ab9787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35c1091d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35c1091d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35c1091d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35c1091d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33ab9787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33ab9787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33ab9787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33ab9787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33ab9787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33ab9787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35c1091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35c1091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32c89899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32c89899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32c89899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32c89899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32c89899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32c89899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32c89899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132c89899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32c89899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32c89899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2ebbf7f8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2ebbf7f8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2cc706ea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2cc706ea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32c89899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32c89899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2cc706ea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2cc706ea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35c1091d0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35c1091d0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35c1091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35c109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3abdb39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3abdb39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50e0d422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150e0d422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50e0d422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50e0d422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50e0d422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50e0d422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2cc706ea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2cc706ea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2cc706ea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2cc706ea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2cc706ea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2cc706ea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2cc706ea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2cc706ea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2cc706ea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2cc706ea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5" name="Google Shape;75;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0" name="Google Shape;80;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1" name="Google Shape;81;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6" name="Google Shape;86;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3" name="Google Shape;93;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99" name="Google Shape;99;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02" name="Google Shape;102;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107" name="Google Shape;107;p2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9" name="Google Shape;109;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114" name="Google Shape;114;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15" name="Shape 115"/>
        <p:cNvGrpSpPr/>
        <p:nvPr/>
      </p:nvGrpSpPr>
      <p:grpSpPr>
        <a:xfrm>
          <a:off x="0" y="0"/>
          <a:ext cx="0" cy="0"/>
          <a:chOff x="0" y="0"/>
          <a:chExt cx="0" cy="0"/>
        </a:xfrm>
      </p:grpSpPr>
      <p:sp>
        <p:nvSpPr>
          <p:cNvPr id="116" name="Google Shape;116;p23"/>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17" name="Google Shape;117;p23"/>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8" name="Google Shape;118;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19" name="Shape 119"/>
        <p:cNvGrpSpPr/>
        <p:nvPr/>
      </p:nvGrpSpPr>
      <p:grpSpPr>
        <a:xfrm>
          <a:off x="0" y="0"/>
          <a:ext cx="0" cy="0"/>
          <a:chOff x="0" y="0"/>
          <a:chExt cx="0" cy="0"/>
        </a:xfrm>
      </p:grpSpPr>
      <p:sp>
        <p:nvSpPr>
          <p:cNvPr id="120" name="Google Shape;120;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5" name="Google Shape;65;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66" name="Google Shape;66;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link.springer.com/journal/10845" TargetMode="External"/><Relationship Id="rId4" Type="http://schemas.openxmlformats.org/officeDocument/2006/relationships/hyperlink" Target="https://link.springer.com/article/10.1007/s10845-020-01641-7#auth-Parames-Chutim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hyperlink" Target="https://link.springer.com/article/10.1007/s11831-020-09442-0#auth-Ali_R_-Kashani" TargetMode="External"/><Relationship Id="rId4" Type="http://schemas.openxmlformats.org/officeDocument/2006/relationships/hyperlink" Target="https://link.springer.com/article/10.1007/s11831-020-09442-0#auth-Raymond-Chiong" TargetMode="External"/><Relationship Id="rId5" Type="http://schemas.openxmlformats.org/officeDocument/2006/relationships/hyperlink" Target="https://link.springer.com/article/10.1007/s11831-020-09442-0#auth-Seyedali-Mirjalili" TargetMode="External"/><Relationship Id="rId6" Type="http://schemas.openxmlformats.org/officeDocument/2006/relationships/hyperlink" Target="https://link.springer.com/article/10.1007/s11831-020-09442-0#auth-Amir_H_-Gandomi"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doi.org/10.1007/s11831-020-09442-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5"/>
          <p:cNvSpPr txBox="1"/>
          <p:nvPr/>
        </p:nvSpPr>
        <p:spPr>
          <a:xfrm>
            <a:off x="0" y="0"/>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0033CC"/>
                </a:solidFill>
              </a:rPr>
              <a:t>REVIEW-1</a:t>
            </a:r>
            <a:endParaRPr sz="2400"/>
          </a:p>
        </p:txBody>
      </p:sp>
      <p:pic>
        <p:nvPicPr>
          <p:cNvPr id="126" name="Google Shape;126;p25"/>
          <p:cNvPicPr preferRelativeResize="0"/>
          <p:nvPr/>
        </p:nvPicPr>
        <p:blipFill>
          <a:blip r:embed="rId3">
            <a:alphaModFix/>
          </a:blip>
          <a:stretch>
            <a:fillRect/>
          </a:stretch>
        </p:blipFill>
        <p:spPr>
          <a:xfrm>
            <a:off x="0" y="3589734"/>
            <a:ext cx="9144003" cy="1553766"/>
          </a:xfrm>
          <a:prstGeom prst="rect">
            <a:avLst/>
          </a:prstGeom>
          <a:noFill/>
          <a:ln>
            <a:noFill/>
          </a:ln>
        </p:spPr>
      </p:pic>
      <p:sp>
        <p:nvSpPr>
          <p:cNvPr id="127" name="Google Shape;127;p25"/>
          <p:cNvSpPr txBox="1"/>
          <p:nvPr/>
        </p:nvSpPr>
        <p:spPr>
          <a:xfrm>
            <a:off x="0" y="554100"/>
            <a:ext cx="9144000" cy="7941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1800">
                <a:solidFill>
                  <a:srgbClr val="002060"/>
                </a:solidFill>
              </a:rPr>
              <a:t>Ranganathan S V</a:t>
            </a:r>
            <a:r>
              <a:rPr lang="en" sz="1800">
                <a:solidFill>
                  <a:srgbClr val="002060"/>
                </a:solidFill>
              </a:rPr>
              <a:t>  -  18BME0374</a:t>
            </a:r>
            <a:endParaRPr sz="1800">
              <a:solidFill>
                <a:srgbClr val="002060"/>
              </a:solidFill>
            </a:endParaRPr>
          </a:p>
          <a:p>
            <a:pPr indent="0" lvl="0" marL="0" rtl="0" algn="ctr">
              <a:lnSpc>
                <a:spcPct val="120000"/>
              </a:lnSpc>
              <a:spcBef>
                <a:spcPts val="0"/>
              </a:spcBef>
              <a:spcAft>
                <a:spcPts val="0"/>
              </a:spcAft>
              <a:buNone/>
            </a:pPr>
            <a:r>
              <a:rPr lang="en" sz="1800">
                <a:solidFill>
                  <a:srgbClr val="002060"/>
                </a:solidFill>
              </a:rPr>
              <a:t>Sridharan A P -  18BME0510</a:t>
            </a:r>
            <a:endParaRPr sz="1800">
              <a:solidFill>
                <a:srgbClr val="002060"/>
              </a:solidFill>
            </a:endParaRPr>
          </a:p>
        </p:txBody>
      </p:sp>
      <p:sp>
        <p:nvSpPr>
          <p:cNvPr id="128" name="Google Shape;128;p25"/>
          <p:cNvSpPr txBox="1"/>
          <p:nvPr/>
        </p:nvSpPr>
        <p:spPr>
          <a:xfrm>
            <a:off x="0" y="13102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2400">
                <a:solidFill>
                  <a:srgbClr val="FF0000"/>
                </a:solidFill>
              </a:rPr>
              <a:t>Winter 2021 - 2022: Capstone Project Presentation</a:t>
            </a:r>
            <a:endParaRPr sz="2400">
              <a:solidFill>
                <a:srgbClr val="FF0000"/>
              </a:solidFill>
            </a:endParaRPr>
          </a:p>
        </p:txBody>
      </p:sp>
      <p:pic>
        <p:nvPicPr>
          <p:cNvPr id="129" name="Google Shape;129;p25"/>
          <p:cNvPicPr preferRelativeResize="0"/>
          <p:nvPr/>
        </p:nvPicPr>
        <p:blipFill>
          <a:blip r:embed="rId4">
            <a:alphaModFix/>
          </a:blip>
          <a:stretch>
            <a:fillRect/>
          </a:stretch>
        </p:blipFill>
        <p:spPr>
          <a:xfrm>
            <a:off x="2485650" y="1864300"/>
            <a:ext cx="3975549" cy="1169600"/>
          </a:xfrm>
          <a:prstGeom prst="rect">
            <a:avLst/>
          </a:prstGeom>
          <a:noFill/>
          <a:ln cap="flat" cmpd="sng" w="9525">
            <a:solidFill>
              <a:srgbClr val="000000"/>
            </a:solidFill>
            <a:prstDash val="solid"/>
            <a:round/>
            <a:headEnd len="sm" w="sm" type="none"/>
            <a:tailEnd len="sm" w="sm" type="none"/>
          </a:ln>
        </p:spPr>
      </p:pic>
      <p:sp>
        <p:nvSpPr>
          <p:cNvPr id="130" name="Google Shape;130;p25"/>
          <p:cNvSpPr txBox="1"/>
          <p:nvPr/>
        </p:nvSpPr>
        <p:spPr>
          <a:xfrm>
            <a:off x="2560500" y="2949850"/>
            <a:ext cx="39756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a:solidFill>
                  <a:srgbClr val="0000FF"/>
                </a:solidFill>
              </a:rPr>
              <a:t>School of Mechanical Engineering</a:t>
            </a:r>
            <a:endParaRPr b="1">
              <a:solidFill>
                <a:srgbClr val="0000FF"/>
              </a:solidFill>
            </a:endParaRPr>
          </a:p>
        </p:txBody>
      </p:sp>
      <p:sp>
        <p:nvSpPr>
          <p:cNvPr id="131" name="Google Shape;131;p25"/>
          <p:cNvSpPr txBox="1"/>
          <p:nvPr/>
        </p:nvSpPr>
        <p:spPr>
          <a:xfrm>
            <a:off x="6536075" y="2302975"/>
            <a:ext cx="2640600" cy="1176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a:solidFill>
                  <a:srgbClr val="7030A0"/>
                </a:solidFill>
              </a:rPr>
              <a:t>Reviewer 1 :</a:t>
            </a:r>
            <a:r>
              <a:rPr b="1" lang="en"/>
              <a:t> </a:t>
            </a:r>
            <a:r>
              <a:rPr lang="en"/>
              <a:t>Prof. Suraj Kushe Shekhar</a:t>
            </a:r>
            <a:r>
              <a:rPr b="1" lang="en"/>
              <a:t>	</a:t>
            </a:r>
            <a:endParaRPr b="1"/>
          </a:p>
          <a:p>
            <a:pPr indent="0" lvl="0" marL="0" rtl="0" algn="l">
              <a:lnSpc>
                <a:spcPct val="120000"/>
              </a:lnSpc>
              <a:spcBef>
                <a:spcPts val="0"/>
              </a:spcBef>
              <a:spcAft>
                <a:spcPts val="0"/>
              </a:spcAft>
              <a:buNone/>
            </a:pPr>
            <a:r>
              <a:rPr b="1" lang="en">
                <a:solidFill>
                  <a:srgbClr val="7030A0"/>
                </a:solidFill>
              </a:rPr>
              <a:t>Reviewer 2 </a:t>
            </a:r>
            <a:r>
              <a:rPr b="1" lang="en"/>
              <a:t>: </a:t>
            </a:r>
            <a:r>
              <a:rPr lang="en"/>
              <a:t>Prof. Vincent Herald Wilson</a:t>
            </a:r>
            <a:endParaRPr/>
          </a:p>
        </p:txBody>
      </p:sp>
      <p:sp>
        <p:nvSpPr>
          <p:cNvPr id="132" name="Google Shape;132;p25"/>
          <p:cNvSpPr txBox="1"/>
          <p:nvPr/>
        </p:nvSpPr>
        <p:spPr>
          <a:xfrm>
            <a:off x="0" y="2483250"/>
            <a:ext cx="25605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a:t>Prof. </a:t>
            </a:r>
            <a:r>
              <a:rPr b="1" i="1" lang="en">
                <a:solidFill>
                  <a:srgbClr val="7030A0"/>
                </a:solidFill>
              </a:rPr>
              <a:t>Ponnambalam S G</a:t>
            </a:r>
            <a:r>
              <a:rPr b="1" i="1" lang="en">
                <a:solidFill>
                  <a:srgbClr val="7030A0"/>
                </a:solidFill>
              </a:rPr>
              <a:t> </a:t>
            </a:r>
            <a:endParaRPr b="1" i="1">
              <a:solidFill>
                <a:srgbClr val="7030A0"/>
              </a:solidFill>
            </a:endParaRPr>
          </a:p>
          <a:p>
            <a:pPr indent="0" lvl="0" marL="0" rtl="0" algn="ctr">
              <a:lnSpc>
                <a:spcPct val="120000"/>
              </a:lnSpc>
              <a:spcBef>
                <a:spcPts val="0"/>
              </a:spcBef>
              <a:spcAft>
                <a:spcPts val="0"/>
              </a:spcAft>
              <a:buNone/>
            </a:pPr>
            <a:r>
              <a:rPr b="1" lang="en"/>
              <a:t>Project Guide</a:t>
            </a:r>
            <a:endParaRPr b="1"/>
          </a:p>
        </p:txBody>
      </p:sp>
      <p:sp>
        <p:nvSpPr>
          <p:cNvPr id="133" name="Google Shape;133;p25"/>
          <p:cNvSpPr txBox="1"/>
          <p:nvPr/>
        </p:nvSpPr>
        <p:spPr>
          <a:xfrm>
            <a:off x="4024200" y="3279250"/>
            <a:ext cx="1048200" cy="369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1200"/>
              <a:t>14-02-2022</a:t>
            </a:r>
            <a:endParaRPr b="1"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PROBLEM DEFINITION</a:t>
            </a:r>
            <a:endParaRPr b="1" sz="2400"/>
          </a:p>
        </p:txBody>
      </p:sp>
      <p:sp>
        <p:nvSpPr>
          <p:cNvPr id="190" name="Google Shape;190;p34"/>
          <p:cNvSpPr txBox="1"/>
          <p:nvPr/>
        </p:nvSpPr>
        <p:spPr>
          <a:xfrm>
            <a:off x="98250" y="861000"/>
            <a:ext cx="8826600" cy="4130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800"/>
              </a:spcBef>
              <a:spcAft>
                <a:spcPts val="0"/>
              </a:spcAft>
              <a:buNone/>
            </a:pPr>
            <a:r>
              <a:rPr b="1" lang="en" sz="1500">
                <a:solidFill>
                  <a:srgbClr val="FF0000"/>
                </a:solidFill>
                <a:latin typeface="Roboto"/>
                <a:ea typeface="Roboto"/>
                <a:cs typeface="Roboto"/>
                <a:sym typeface="Roboto"/>
              </a:rPr>
              <a:t>WHY PSO and TLBO a </a:t>
            </a:r>
            <a:r>
              <a:rPr b="1" lang="en" sz="1500">
                <a:solidFill>
                  <a:srgbClr val="0000FF"/>
                </a:solidFill>
                <a:latin typeface="Roboto"/>
                <a:ea typeface="Roboto"/>
                <a:cs typeface="Roboto"/>
                <a:sym typeface="Roboto"/>
              </a:rPr>
              <a:t>GREAT CHOICE TO OUR PROBLEM</a:t>
            </a:r>
            <a:r>
              <a:rPr b="1" lang="en" sz="1500">
                <a:solidFill>
                  <a:srgbClr val="FF0000"/>
                </a:solidFill>
                <a:latin typeface="Roboto"/>
                <a:ea typeface="Roboto"/>
                <a:cs typeface="Roboto"/>
                <a:sym typeface="Roboto"/>
              </a:rPr>
              <a:t>:</a:t>
            </a:r>
            <a:endParaRPr b="1" sz="1500">
              <a:solidFill>
                <a:srgbClr val="FF0000"/>
              </a:solidFill>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The problem that we considered is solving multi objective human robot collaborative assembly line balancing. </a:t>
            </a:r>
            <a:endParaRPr>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TLBO being a new algorithm, is yet to be explored by many researchers and this gives novelty to our paper.</a:t>
            </a:r>
            <a:endParaRPr>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TLBO and PSO can be modified easily according to the problem as it has very less parameters yet more combinations that influences the output.</a:t>
            </a:r>
            <a:endParaRPr>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Many new variants can be created from TLBO and PSO as the concept is simple and easy to implement.</a:t>
            </a:r>
            <a:endParaRPr>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TLBO and PSO can be merged with other popular meta-heuristics such as Differential evolution, Genetic algorithm, etc.., and a hybrid algorithm can be created, which uses the simplicity of TLBO and PSO with the marginal advantages of other popular algorithms.</a:t>
            </a:r>
            <a:endParaRPr>
              <a:latin typeface="Roboto"/>
              <a:ea typeface="Roboto"/>
              <a:cs typeface="Roboto"/>
              <a:sym typeface="Roboto"/>
            </a:endParaRPr>
          </a:p>
          <a:p>
            <a:pPr indent="0" lvl="0" marL="0" rtl="0" algn="l">
              <a:lnSpc>
                <a:spcPct val="115000"/>
              </a:lnSpc>
              <a:spcBef>
                <a:spcPts val="1000"/>
              </a:spcBef>
              <a:spcAft>
                <a:spcPts val="0"/>
              </a:spcAft>
              <a:buNone/>
            </a:pPr>
            <a:r>
              <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Closeup from the side of a hand pushing a knob on an audio mixer" id="195" name="Google Shape;195;p35"/>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96" name="Google Shape;196;p35"/>
          <p:cNvSpPr txBox="1"/>
          <p:nvPr>
            <p:ph type="title"/>
          </p:nvPr>
        </p:nvSpPr>
        <p:spPr>
          <a:xfrm>
            <a:off x="194650" y="1830600"/>
            <a:ext cx="4275000" cy="1482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a:solidFill>
                  <a:schemeClr val="lt1"/>
                </a:solidFill>
              </a:rPr>
              <a:t>3.LITERATURE REVIEW</a:t>
            </a:r>
            <a:endParaRPr b="1">
              <a:solidFill>
                <a:schemeClr val="lt1"/>
              </a:solidFill>
            </a:endParaRPr>
          </a:p>
        </p:txBody>
      </p:sp>
      <p:sp>
        <p:nvSpPr>
          <p:cNvPr id="197" name="Google Shape;197;p35"/>
          <p:cNvSpPr txBox="1"/>
          <p:nvPr>
            <p:ph idx="2" type="body"/>
          </p:nvPr>
        </p:nvSpPr>
        <p:spPr>
          <a:xfrm>
            <a:off x="4664350" y="1239750"/>
            <a:ext cx="4402200" cy="3088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3</a:t>
            </a:r>
            <a:r>
              <a:rPr b="1" lang="en" sz="2400">
                <a:solidFill>
                  <a:schemeClr val="accent6"/>
                </a:solidFill>
              </a:rPr>
              <a:t>.1.</a:t>
            </a:r>
            <a:r>
              <a:rPr b="1" lang="en" sz="2400"/>
              <a:t> </a:t>
            </a:r>
            <a:r>
              <a:rPr lang="en" sz="2400"/>
              <a:t>ALB &amp; RALB</a:t>
            </a:r>
            <a:endParaRPr sz="2400"/>
          </a:p>
          <a:p>
            <a:pPr indent="0" lvl="0" marL="0" rtl="0" algn="l">
              <a:spcBef>
                <a:spcPts val="1600"/>
              </a:spcBef>
              <a:spcAft>
                <a:spcPts val="0"/>
              </a:spcAft>
              <a:buNone/>
            </a:pPr>
            <a:r>
              <a:rPr b="1" lang="en" sz="2400">
                <a:solidFill>
                  <a:schemeClr val="accent6"/>
                </a:solidFill>
              </a:rPr>
              <a:t>3</a:t>
            </a:r>
            <a:r>
              <a:rPr b="1" lang="en" sz="2400">
                <a:solidFill>
                  <a:schemeClr val="accent6"/>
                </a:solidFill>
              </a:rPr>
              <a:t>.2.</a:t>
            </a:r>
            <a:r>
              <a:rPr b="1" lang="en" sz="2400"/>
              <a:t> </a:t>
            </a:r>
            <a:r>
              <a:rPr lang="en" sz="2400"/>
              <a:t>RALB WITH HUMAN COLLABORATION</a:t>
            </a:r>
            <a:endParaRPr sz="2400"/>
          </a:p>
          <a:p>
            <a:pPr indent="0" lvl="0" marL="0" rtl="0" algn="l">
              <a:spcBef>
                <a:spcPts val="1600"/>
              </a:spcBef>
              <a:spcAft>
                <a:spcPts val="1600"/>
              </a:spcAft>
              <a:buNone/>
            </a:pPr>
            <a:r>
              <a:rPr b="1" lang="en" sz="2400">
                <a:solidFill>
                  <a:schemeClr val="accent6"/>
                </a:solidFill>
              </a:rPr>
              <a:t>3</a:t>
            </a:r>
            <a:r>
              <a:rPr b="1" lang="en" sz="2400">
                <a:solidFill>
                  <a:schemeClr val="accent6"/>
                </a:solidFill>
              </a:rPr>
              <a:t>.3.</a:t>
            </a:r>
            <a:r>
              <a:rPr b="1" lang="en" sz="2400"/>
              <a:t> </a:t>
            </a:r>
            <a:r>
              <a:rPr lang="en" sz="2400"/>
              <a:t>SOME POPULAR META HEURISTIC ALGORITHMS INVOLVING PSO &amp; TLBO</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aphicFrame>
        <p:nvGraphicFramePr>
          <p:cNvPr id="202" name="Google Shape;202;p36"/>
          <p:cNvGraphicFramePr/>
          <p:nvPr/>
        </p:nvGraphicFramePr>
        <p:xfrm>
          <a:off x="5" y="5"/>
          <a:ext cx="3000000" cy="3000000"/>
        </p:xfrm>
        <a:graphic>
          <a:graphicData uri="http://schemas.openxmlformats.org/drawingml/2006/table">
            <a:tbl>
              <a:tblPr>
                <a:noFill/>
                <a:tableStyleId>{5E427DAE-B596-48F8-870E-F628B4DAEF9C}</a:tableStyleId>
              </a:tblPr>
              <a:tblGrid>
                <a:gridCol w="2133925"/>
                <a:gridCol w="1844525"/>
                <a:gridCol w="1767125"/>
                <a:gridCol w="3398425"/>
              </a:tblGrid>
              <a:tr h="1016900">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187000">
                <a:tc>
                  <a:txBody>
                    <a:bodyPr/>
                    <a:lstStyle/>
                    <a:p>
                      <a:pPr indent="0" lvl="0" marL="0" rtl="0" algn="l">
                        <a:lnSpc>
                          <a:spcPct val="120000"/>
                        </a:lnSpc>
                        <a:spcBef>
                          <a:spcPts val="0"/>
                        </a:spcBef>
                        <a:spcAft>
                          <a:spcPts val="0"/>
                        </a:spcAft>
                        <a:buNone/>
                      </a:pPr>
                      <a:r>
                        <a:rPr lang="en">
                          <a:latin typeface="Roboto"/>
                          <a:ea typeface="Roboto"/>
                          <a:cs typeface="Roboto"/>
                          <a:sym typeface="Roboto"/>
                        </a:rPr>
                        <a:t>A comprehensive review of robotic assembly line balancing problem.</a:t>
                      </a:r>
                      <a:endParaRPr>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uFill>
                            <a:noFill/>
                          </a:uFill>
                          <a:latin typeface="Roboto"/>
                          <a:ea typeface="Roboto"/>
                          <a:cs typeface="Roboto"/>
                          <a:sym typeface="Roboto"/>
                          <a:hlinkClick r:id="rId3"/>
                        </a:rPr>
                        <a:t>Journal of Intelligent Manufacturing</a:t>
                      </a:r>
                      <a:r>
                        <a:rPr lang="en">
                          <a:latin typeface="Roboto"/>
                          <a:ea typeface="Roboto"/>
                          <a:cs typeface="Roboto"/>
                          <a:sym typeface="Roboto"/>
                        </a:rPr>
                        <a:t>, 2020</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uFill>
                            <a:noFill/>
                          </a:uFill>
                          <a:latin typeface="Roboto"/>
                          <a:ea typeface="Roboto"/>
                          <a:cs typeface="Roboto"/>
                          <a:sym typeface="Roboto"/>
                          <a:hlinkClick r:id="rId4"/>
                        </a:rPr>
                        <a:t>Parames Chutima</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 sz="1500">
                          <a:latin typeface="Roboto"/>
                          <a:ea typeface="Roboto"/>
                          <a:cs typeface="Roboto"/>
                          <a:sym typeface="Roboto"/>
                        </a:rPr>
                        <a:t>Paper contains all types of RALB problem approaches till date including classifications, solution methods, layout considerations.</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69800">
                <a:tc>
                  <a:txBody>
                    <a:bodyPr/>
                    <a:lstStyle/>
                    <a:p>
                      <a:pPr indent="0" lvl="0" marL="0" rtl="0" algn="l">
                        <a:spcBef>
                          <a:spcPts val="0"/>
                        </a:spcBef>
                        <a:spcAft>
                          <a:spcPts val="0"/>
                        </a:spcAft>
                        <a:buNone/>
                      </a:pPr>
                      <a:r>
                        <a:rPr lang="en">
                          <a:latin typeface="Roboto"/>
                          <a:ea typeface="Roboto"/>
                          <a:cs typeface="Roboto"/>
                          <a:sym typeface="Roboto"/>
                        </a:rPr>
                        <a:t>Assembly Line Balancing with Collaborative Robots under</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consideration of Ergonomics: a cost-oriented approach</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IFAC PapersOnLine 52-13 (2019)</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Christian Weekenborg, Thomas S. Spegler</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500"/>
                        <a:buFont typeface="Noto Sans Symbols"/>
                        <a:buNone/>
                      </a:pPr>
                      <a:r>
                        <a:rPr lang="en" sz="1500">
                          <a:latin typeface="Roboto"/>
                          <a:ea typeface="Roboto"/>
                          <a:cs typeface="Roboto"/>
                          <a:sym typeface="Roboto"/>
                        </a:rPr>
                        <a:t>Robot ergonomic considerations like task suitability and precision factors, working environment and runtime, orientation in workstations were referred for our objective problem.</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69800">
                <a:tc>
                  <a:txBody>
                    <a:bodyPr/>
                    <a:lstStyle/>
                    <a:p>
                      <a:pPr indent="0" lvl="0" marL="0" rtl="0" algn="l">
                        <a:spcBef>
                          <a:spcPts val="0"/>
                        </a:spcBef>
                        <a:spcAft>
                          <a:spcPts val="0"/>
                        </a:spcAft>
                        <a:buNone/>
                      </a:pPr>
                      <a:r>
                        <a:rPr lang="en">
                          <a:latin typeface="Roboto"/>
                          <a:ea typeface="Roboto"/>
                          <a:cs typeface="Roboto"/>
                          <a:sym typeface="Roboto"/>
                        </a:rPr>
                        <a:t>Balancing of assembly lines with collaborative robots.</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Business Research, 2019</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Christian Weckenborg, Karsten Kieckhafer,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Christoph Muller, Martin Grunewald,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Thomas S. Spengler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 sz="1500">
                          <a:latin typeface="Roboto"/>
                          <a:ea typeface="Roboto"/>
                          <a:cs typeface="Roboto"/>
                          <a:sym typeface="Roboto"/>
                        </a:rPr>
                        <a:t>RALB problem solution approaches and considerations that weren’t accounted for previously.</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aphicFrame>
        <p:nvGraphicFramePr>
          <p:cNvPr id="207" name="Google Shape;207;p37"/>
          <p:cNvGraphicFramePr/>
          <p:nvPr/>
        </p:nvGraphicFramePr>
        <p:xfrm>
          <a:off x="5" y="5"/>
          <a:ext cx="3000000" cy="3000000"/>
        </p:xfrm>
        <a:graphic>
          <a:graphicData uri="http://schemas.openxmlformats.org/drawingml/2006/table">
            <a:tbl>
              <a:tblPr>
                <a:noFill/>
                <a:tableStyleId>{5E427DAE-B596-48F8-870E-F628B4DAEF9C}</a:tableStyleId>
              </a:tblPr>
              <a:tblGrid>
                <a:gridCol w="2072975"/>
                <a:gridCol w="1527625"/>
                <a:gridCol w="1791500"/>
                <a:gridCol w="3751900"/>
              </a:tblGrid>
              <a:tr h="1000025">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167300">
                <a:tc>
                  <a:txBody>
                    <a:bodyPr/>
                    <a:lstStyle/>
                    <a:p>
                      <a:pPr indent="0" lvl="0" marL="0" rtl="0" algn="l">
                        <a:spcBef>
                          <a:spcPts val="0"/>
                        </a:spcBef>
                        <a:spcAft>
                          <a:spcPts val="0"/>
                        </a:spcAft>
                        <a:buNone/>
                      </a:pPr>
                      <a:r>
                        <a:rPr lang="en"/>
                        <a:t>Assembly line balancing: What happened in the last fifteen years? </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European journal of operational research, 2021</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Nils Boysen, Philipp Schulze, Armin Scholl.</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
                          <a:latin typeface="Roboto"/>
                          <a:ea typeface="Roboto"/>
                          <a:cs typeface="Roboto"/>
                          <a:sym typeface="Roboto"/>
                        </a:rPr>
                        <a:t>Puts forth every type of assembly line problem solution approaches and work considerations. Every algorithms used till date and their suitabilities are given.</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05925">
                <a:tc>
                  <a:txBody>
                    <a:bodyPr/>
                    <a:lstStyle/>
                    <a:p>
                      <a:pPr indent="0" lvl="0" marL="0" rtl="0" algn="l">
                        <a:spcBef>
                          <a:spcPts val="0"/>
                        </a:spcBef>
                        <a:spcAft>
                          <a:spcPts val="0"/>
                        </a:spcAft>
                        <a:buNone/>
                      </a:pPr>
                      <a:r>
                        <a:rPr lang="en"/>
                        <a:t>An analysis of task assignment and cycle times when robots are added to human-operated assembly lines, using mathematical programming models.</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International journal of production economics, 2021</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Tamas ´ Koltai, Imre Dim´eny, Viola Gallina, Alexander Gaal, Chiara Sepe.</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500"/>
                        <a:buFont typeface="Noto Sans Symbols"/>
                        <a:buNone/>
                      </a:pPr>
                      <a:r>
                        <a:rPr lang="en">
                          <a:latin typeface="Roboto"/>
                          <a:ea typeface="Roboto"/>
                          <a:cs typeface="Roboto"/>
                          <a:sym typeface="Roboto"/>
                        </a:rPr>
                        <a:t>Puts forth three different layouts for human-robot assembly line (only human/both in a workstation/both in different workstations). An MILP approach to solve every scenario was formulated, which was referred for our problem synthesis.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70250">
                <a:tc>
                  <a:txBody>
                    <a:bodyPr/>
                    <a:lstStyle/>
                    <a:p>
                      <a:pPr indent="0" lvl="0" marL="0" rtl="0" algn="l">
                        <a:spcBef>
                          <a:spcPts val="0"/>
                        </a:spcBef>
                        <a:spcAft>
                          <a:spcPts val="0"/>
                        </a:spcAft>
                        <a:buNone/>
                      </a:pPr>
                      <a:r>
                        <a:rPr lang="en"/>
                        <a:t>Identification and classification of risk factors for human-robot collaboration from a system-wide perspective.</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Computers and industrial engineering, 2022.</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Nicole Berx, Wilm Decre, Ido Morag, Peter Chemweno, Liliane Pintelon.</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
                          <a:latin typeface="Roboto"/>
                          <a:ea typeface="Roboto"/>
                          <a:cs typeface="Roboto"/>
                          <a:sym typeface="Roboto"/>
                        </a:rPr>
                        <a:t>Tabulates all possible risks in a human-robot collaborative assembly line environment, along with precedence insights of every risk. Risks are referred to effectively formulate our problem in objective of increasing ergonomics.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aphicFrame>
        <p:nvGraphicFramePr>
          <p:cNvPr id="212" name="Google Shape;212;p38"/>
          <p:cNvGraphicFramePr/>
          <p:nvPr/>
        </p:nvGraphicFramePr>
        <p:xfrm>
          <a:off x="5" y="5"/>
          <a:ext cx="3000000" cy="3000000"/>
        </p:xfrm>
        <a:graphic>
          <a:graphicData uri="http://schemas.openxmlformats.org/drawingml/2006/table">
            <a:tbl>
              <a:tblPr>
                <a:noFill/>
                <a:tableStyleId>{5E427DAE-B596-48F8-870E-F628B4DAEF9C}</a:tableStyleId>
              </a:tblPr>
              <a:tblGrid>
                <a:gridCol w="2073000"/>
                <a:gridCol w="1929850"/>
                <a:gridCol w="1693975"/>
                <a:gridCol w="3447175"/>
              </a:tblGrid>
              <a:tr h="725900">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290300">
                <a:tc>
                  <a:txBody>
                    <a:bodyPr/>
                    <a:lstStyle/>
                    <a:p>
                      <a:pPr indent="0" lvl="0" marL="0" rtl="0" algn="l">
                        <a:spcBef>
                          <a:spcPts val="0"/>
                        </a:spcBef>
                        <a:spcAft>
                          <a:spcPts val="0"/>
                        </a:spcAft>
                        <a:buNone/>
                      </a:pPr>
                      <a:r>
                        <a:rPr lang="en">
                          <a:latin typeface="Roboto"/>
                          <a:ea typeface="Roboto"/>
                          <a:cs typeface="Roboto"/>
                          <a:sym typeface="Roboto"/>
                        </a:rPr>
                        <a:t>A Multi-Objective Particle Swarm Optimization Algorithm Based on Gaussian Mutation and an Improved Learning Strategy. </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sz="1500">
                          <a:latin typeface="Roboto"/>
                          <a:ea typeface="Roboto"/>
                          <a:cs typeface="Roboto"/>
                          <a:sym typeface="Roboto"/>
                        </a:rPr>
                        <a:t>Mathematics, 2019</a:t>
                      </a:r>
                      <a:endParaRPr sz="1500">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Ying Sun, Yuelin Gao</a:t>
                      </a:r>
                      <a:r>
                        <a:rPr lang="en">
                          <a:latin typeface="Lato"/>
                          <a:ea typeface="Lato"/>
                          <a:cs typeface="Lato"/>
                          <a:sym typeface="Lato"/>
                        </a:rPr>
                        <a:t>.</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Introduction of new gaussian mutation throw point strategy to memorize all the non-dominated solutions (pareto optimal solutions in the population); Various other related strategies.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61425">
                <a:tc>
                  <a:txBody>
                    <a:bodyPr/>
                    <a:lstStyle/>
                    <a:p>
                      <a:pPr indent="0" lvl="0" marL="0" marR="0" rtl="0" algn="l">
                        <a:lnSpc>
                          <a:spcPct val="115000"/>
                        </a:lnSpc>
                        <a:spcBef>
                          <a:spcPts val="0"/>
                        </a:spcBef>
                        <a:spcAft>
                          <a:spcPts val="0"/>
                        </a:spcAft>
                        <a:buNone/>
                      </a:pPr>
                      <a:r>
                        <a:rPr lang="en">
                          <a:latin typeface="Roboto"/>
                          <a:ea typeface="Roboto"/>
                          <a:cs typeface="Roboto"/>
                          <a:sym typeface="Roboto"/>
                        </a:rPr>
                        <a:t>Multi-objective discrete particle swarm optimisation algorithm for integrated assembly sequence planning and assembly line balancing.</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Font typeface="Arial"/>
                        <a:buNone/>
                      </a:pPr>
                      <a:r>
                        <a:rPr lang="en">
                          <a:latin typeface="Roboto"/>
                          <a:ea typeface="Roboto"/>
                          <a:cs typeface="Roboto"/>
                          <a:sym typeface="Roboto"/>
                        </a:rPr>
                        <a:t>Journal of engineering manufacture, 2016</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Ab Rashid, M. F. F., Hutabarat, W., &amp; Tiwari, A.</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Insights on commands for every arithmetic operations involved in PSO equations. Was used to gain an understanding to deal with problems that needs to maintain the population members’ values within context.</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17175">
                <a:tc>
                  <a:txBody>
                    <a:bodyPr/>
                    <a:lstStyle/>
                    <a:p>
                      <a:pPr indent="0" lvl="0" marL="0" rtl="0" algn="l">
                        <a:spcBef>
                          <a:spcPts val="0"/>
                        </a:spcBef>
                        <a:spcAft>
                          <a:spcPts val="0"/>
                        </a:spcAft>
                        <a:buNone/>
                      </a:pPr>
                      <a:r>
                        <a:rPr lang="en">
                          <a:latin typeface="Roboto"/>
                          <a:ea typeface="Roboto"/>
                          <a:cs typeface="Roboto"/>
                          <a:sym typeface="Roboto"/>
                        </a:rPr>
                        <a:t>Multi-objective particle swarm optimization approaches.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
                          <a:latin typeface="Roboto"/>
                          <a:ea typeface="Roboto"/>
                          <a:cs typeface="Roboto"/>
                          <a:sym typeface="Roboto"/>
                        </a:rPr>
                        <a:t>In book: Multi-objective Optimization in Computational Intelligence: Theory and Practice, 2008</a:t>
                      </a:r>
                      <a:endParaRPr>
                        <a:latin typeface="Roboto"/>
                        <a:ea typeface="Roboto"/>
                        <a:cs typeface="Roboto"/>
                        <a:sym typeface="Roboto"/>
                      </a:endParaRPr>
                    </a:p>
                    <a:p>
                      <a:pPr indent="0" lvl="0" marL="0" marR="0" rtl="0" algn="ctr">
                        <a:lnSpc>
                          <a:spcPct val="115000"/>
                        </a:lnSpc>
                        <a:spcBef>
                          <a:spcPts val="500"/>
                        </a:spcBef>
                        <a:spcAft>
                          <a:spcPts val="0"/>
                        </a:spcAft>
                        <a:buNone/>
                      </a:pPr>
                      <a:r>
                        <a:t/>
                      </a:r>
                      <a:endParaRPr sz="1500">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Parsopoulos, Konstantinos &amp; Vrahatis, Michael.</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Variant models of IPSO with three non-linear time-varying strategy introduction; MPSO with asymmetric time varying trend for acceleration coefficient adjustment. Both for biasing pace of coefficient c.</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graphicFrame>
        <p:nvGraphicFramePr>
          <p:cNvPr id="217" name="Google Shape;217;p39"/>
          <p:cNvGraphicFramePr/>
          <p:nvPr/>
        </p:nvGraphicFramePr>
        <p:xfrm>
          <a:off x="5" y="5"/>
          <a:ext cx="3000000" cy="3000000"/>
        </p:xfrm>
        <a:graphic>
          <a:graphicData uri="http://schemas.openxmlformats.org/drawingml/2006/table">
            <a:tbl>
              <a:tblPr>
                <a:noFill/>
                <a:tableStyleId>{5E427DAE-B596-48F8-870E-F628B4DAEF9C}</a:tableStyleId>
              </a:tblPr>
              <a:tblGrid>
                <a:gridCol w="2255800"/>
                <a:gridCol w="1332625"/>
                <a:gridCol w="1657425"/>
                <a:gridCol w="3898150"/>
              </a:tblGrid>
              <a:tr h="1089975">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272325">
                <a:tc>
                  <a:txBody>
                    <a:bodyPr/>
                    <a:lstStyle/>
                    <a:p>
                      <a:pPr indent="0" lvl="0" marL="0" rtl="0" algn="l">
                        <a:spcBef>
                          <a:spcPts val="0"/>
                        </a:spcBef>
                        <a:spcAft>
                          <a:spcPts val="0"/>
                        </a:spcAft>
                        <a:buNone/>
                      </a:pPr>
                      <a:r>
                        <a:rPr lang="en">
                          <a:latin typeface="Roboto"/>
                          <a:ea typeface="Roboto"/>
                          <a:cs typeface="Roboto"/>
                          <a:sym typeface="Roboto"/>
                        </a:rPr>
                        <a:t>Particle Swarm Optimization Variants for Solving Geotechnical Problems: Review and Comparative Analysis.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a:latin typeface="Roboto"/>
                          <a:ea typeface="Roboto"/>
                          <a:cs typeface="Roboto"/>
                          <a:sym typeface="Roboto"/>
                        </a:rPr>
                        <a:t>Archives of Computational Methods in Engineering, 2021</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uFill>
                            <a:noFill/>
                          </a:uFill>
                          <a:latin typeface="Roboto"/>
                          <a:ea typeface="Roboto"/>
                          <a:cs typeface="Roboto"/>
                          <a:sym typeface="Roboto"/>
                          <a:hlinkClick r:id="rId3"/>
                        </a:rPr>
                        <a:t>Ali R. Kashani</a:t>
                      </a:r>
                      <a:r>
                        <a:rPr lang="en">
                          <a:latin typeface="Roboto"/>
                          <a:ea typeface="Roboto"/>
                          <a:cs typeface="Roboto"/>
                          <a:sym typeface="Roboto"/>
                        </a:rPr>
                        <a:t>, </a:t>
                      </a:r>
                      <a:r>
                        <a:rPr lang="en">
                          <a:uFill>
                            <a:noFill/>
                          </a:uFill>
                          <a:latin typeface="Roboto"/>
                          <a:ea typeface="Roboto"/>
                          <a:cs typeface="Roboto"/>
                          <a:sym typeface="Roboto"/>
                          <a:hlinkClick r:id="rId4"/>
                        </a:rPr>
                        <a:t>Raymond Chiong</a:t>
                      </a:r>
                      <a:r>
                        <a:rPr lang="en">
                          <a:latin typeface="Roboto"/>
                          <a:ea typeface="Roboto"/>
                          <a:cs typeface="Roboto"/>
                          <a:sym typeface="Roboto"/>
                        </a:rPr>
                        <a:t>, </a:t>
                      </a:r>
                      <a:endParaRPr>
                        <a:latin typeface="Roboto"/>
                        <a:ea typeface="Roboto"/>
                        <a:cs typeface="Roboto"/>
                        <a:sym typeface="Roboto"/>
                      </a:endParaRPr>
                    </a:p>
                    <a:p>
                      <a:pPr indent="0" lvl="0" marL="0" rtl="0" algn="l">
                        <a:lnSpc>
                          <a:spcPct val="115000"/>
                        </a:lnSpc>
                        <a:spcBef>
                          <a:spcPts val="0"/>
                        </a:spcBef>
                        <a:spcAft>
                          <a:spcPts val="0"/>
                        </a:spcAft>
                        <a:buClr>
                          <a:srgbClr val="333333"/>
                        </a:buClr>
                        <a:buSzPts val="1200"/>
                        <a:buFont typeface="Roboto"/>
                        <a:buNone/>
                      </a:pPr>
                      <a:r>
                        <a:rPr lang="en">
                          <a:uFill>
                            <a:noFill/>
                          </a:uFill>
                          <a:latin typeface="Roboto"/>
                          <a:ea typeface="Roboto"/>
                          <a:cs typeface="Roboto"/>
                          <a:sym typeface="Roboto"/>
                          <a:hlinkClick r:id="rId5"/>
                        </a:rPr>
                        <a:t>Seyedali Mirjalili</a:t>
                      </a:r>
                      <a:r>
                        <a:rPr lang="en">
                          <a:latin typeface="Roboto"/>
                          <a:ea typeface="Roboto"/>
                          <a:cs typeface="Roboto"/>
                          <a:sym typeface="Roboto"/>
                        </a:rPr>
                        <a:t> &amp; </a:t>
                      </a:r>
                      <a:endParaRPr>
                        <a:latin typeface="Roboto"/>
                        <a:ea typeface="Roboto"/>
                        <a:cs typeface="Roboto"/>
                        <a:sym typeface="Roboto"/>
                      </a:endParaRPr>
                    </a:p>
                    <a:p>
                      <a:pPr indent="0" lvl="0" marL="0" rtl="0" algn="l">
                        <a:lnSpc>
                          <a:spcPct val="115000"/>
                        </a:lnSpc>
                        <a:spcBef>
                          <a:spcPts val="0"/>
                        </a:spcBef>
                        <a:spcAft>
                          <a:spcPts val="0"/>
                        </a:spcAft>
                        <a:buClr>
                          <a:srgbClr val="333333"/>
                        </a:buClr>
                        <a:buSzPts val="1200"/>
                        <a:buFont typeface="Roboto"/>
                        <a:buNone/>
                      </a:pPr>
                      <a:r>
                        <a:rPr lang="en">
                          <a:uFill>
                            <a:noFill/>
                          </a:uFill>
                          <a:latin typeface="Roboto"/>
                          <a:ea typeface="Roboto"/>
                          <a:cs typeface="Roboto"/>
                          <a:sym typeface="Roboto"/>
                          <a:hlinkClick r:id="rId6"/>
                        </a:rPr>
                        <a:t>Amir H. Gandomi</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Review of variants like Comprehensive learning PSO (CPSO), </a:t>
                      </a:r>
                      <a:r>
                        <a:rPr lang="en">
                          <a:latin typeface="Roboto"/>
                          <a:ea typeface="Roboto"/>
                          <a:cs typeface="Roboto"/>
                          <a:sym typeface="Roboto"/>
                        </a:rPr>
                        <a:t>Extraordinary PSO (EPSO), Heterogeneous comprehensive learning PSO (HCPSO), Darwinian PSO (DPSO), fractional-order DPSO (FDPSO),  improved random drift PSO (IRDPSO) algorithms.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38500">
                <a:tc>
                  <a:txBody>
                    <a:bodyPr/>
                    <a:lstStyle/>
                    <a:p>
                      <a:pPr indent="0" lvl="0" marL="0" rtl="0" algn="l">
                        <a:spcBef>
                          <a:spcPts val="0"/>
                        </a:spcBef>
                        <a:spcAft>
                          <a:spcPts val="0"/>
                        </a:spcAft>
                        <a:buNone/>
                      </a:pPr>
                      <a:r>
                        <a:rPr lang="en">
                          <a:latin typeface="Roboto"/>
                          <a:ea typeface="Roboto"/>
                          <a:cs typeface="Roboto"/>
                          <a:sym typeface="Roboto"/>
                        </a:rPr>
                        <a:t>A modified teaching-learning-based optimization algorithm for solving optimization problem.</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Font typeface="Arial"/>
                        <a:buNone/>
                      </a:pPr>
                      <a:r>
                        <a:rPr lang="en">
                          <a:latin typeface="Roboto"/>
                          <a:ea typeface="Roboto"/>
                          <a:cs typeface="Roboto"/>
                          <a:sym typeface="Roboto"/>
                        </a:rPr>
                        <a:t>Knowledge-Based Systems (2020)</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Y. Ma, X. Zhang, J. Song et al.</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Variant mTLBO, introduced concept of tutorial class in the Learner Phase and its implementation. DLTLBO, where a neighborhood search of teacher phase is added to produce a new mutation vector, thereby taking advantage of differential learning (hybrid).</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62350">
                <a:tc>
                  <a:txBody>
                    <a:bodyPr/>
                    <a:lstStyle/>
                    <a:p>
                      <a:pPr indent="0" lvl="0" marL="0" rtl="0" algn="l">
                        <a:spcBef>
                          <a:spcPts val="0"/>
                        </a:spcBef>
                        <a:spcAft>
                          <a:spcPts val="0"/>
                        </a:spcAft>
                        <a:buNone/>
                      </a:pPr>
                      <a:r>
                        <a:rPr lang="en">
                          <a:latin typeface="Roboto"/>
                          <a:ea typeface="Roboto"/>
                          <a:cs typeface="Roboto"/>
                          <a:sym typeface="Roboto"/>
                        </a:rPr>
                        <a:t>An efficient Balanced Teaching-Learning-Based optimization algorithm with Individual restarting strategy for solving global optimization problems.</a:t>
                      </a:r>
                      <a:endParaRPr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Information Sciences, 2021</a:t>
                      </a:r>
                      <a:endParaRPr>
                        <a:latin typeface="Roboto"/>
                        <a:ea typeface="Roboto"/>
                        <a:cs typeface="Roboto"/>
                        <a:sym typeface="Roboto"/>
                      </a:endParaRPr>
                    </a:p>
                    <a:p>
                      <a:pPr indent="0" lvl="0" marL="0" marR="0" rtl="0" algn="ctr">
                        <a:lnSpc>
                          <a:spcPct val="115000"/>
                        </a:lnSpc>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Ahmad Taheri, Keyvan RahimiZadeh, Ravipudi Venkata Rao.</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 sz="1500">
                          <a:latin typeface="Roboto"/>
                          <a:ea typeface="Roboto"/>
                          <a:cs typeface="Roboto"/>
                          <a:sym typeface="Roboto"/>
                        </a:rPr>
                        <a:t>Balanced TLBO (BTLBO), </a:t>
                      </a:r>
                      <a:r>
                        <a:rPr lang="en">
                          <a:latin typeface="Roboto"/>
                          <a:ea typeface="Roboto"/>
                          <a:cs typeface="Roboto"/>
                          <a:sym typeface="Roboto"/>
                        </a:rPr>
                        <a:t>introduced two new phases; tutoring and restarting phase, providing a balance between exploitation and exploration capabilities. Emphasis on increasing the possibility in finding the global optima.</a:t>
                      </a:r>
                      <a:endParaRPr>
                        <a:latin typeface="Roboto"/>
                        <a:ea typeface="Roboto"/>
                        <a:cs typeface="Roboto"/>
                        <a:sym typeface="Roboto"/>
                      </a:endParaRPr>
                    </a:p>
                    <a:p>
                      <a:pPr indent="0" lvl="0" marL="0" marR="0" rtl="0" algn="just">
                        <a:lnSpc>
                          <a:spcPct val="115000"/>
                        </a:lnSpc>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aphicFrame>
        <p:nvGraphicFramePr>
          <p:cNvPr id="222" name="Google Shape;222;p40"/>
          <p:cNvGraphicFramePr/>
          <p:nvPr/>
        </p:nvGraphicFramePr>
        <p:xfrm>
          <a:off x="5" y="5"/>
          <a:ext cx="3000000" cy="3000000"/>
        </p:xfrm>
        <a:graphic>
          <a:graphicData uri="http://schemas.openxmlformats.org/drawingml/2006/table">
            <a:tbl>
              <a:tblPr>
                <a:noFill/>
                <a:tableStyleId>{5E427DAE-B596-48F8-870E-F628B4DAEF9C}</a:tableStyleId>
              </a:tblPr>
              <a:tblGrid>
                <a:gridCol w="2426450"/>
                <a:gridCol w="1771400"/>
                <a:gridCol w="1681800"/>
                <a:gridCol w="3264350"/>
              </a:tblGrid>
              <a:tr h="1089975">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272325">
                <a:tc>
                  <a:txBody>
                    <a:bodyPr/>
                    <a:lstStyle/>
                    <a:p>
                      <a:pPr indent="0" lvl="0" marL="0" rtl="0" algn="l">
                        <a:spcBef>
                          <a:spcPts val="0"/>
                        </a:spcBef>
                        <a:spcAft>
                          <a:spcPts val="0"/>
                        </a:spcAft>
                        <a:buNone/>
                      </a:pPr>
                      <a:r>
                        <a:rPr lang="en">
                          <a:latin typeface="Roboto"/>
                          <a:ea typeface="Roboto"/>
                          <a:cs typeface="Roboto"/>
                          <a:sym typeface="Roboto"/>
                        </a:rPr>
                        <a:t>Balancing of mixed-model two-sided assembly lines using teaching-learning based optimization algorithm.</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Pamukkale University Journal of Engineering Sciences, 2018</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Hamzadayi, A.</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 sz="1500">
                          <a:latin typeface="Roboto"/>
                          <a:ea typeface="Roboto"/>
                          <a:cs typeface="Roboto"/>
                          <a:sym typeface="Roboto"/>
                        </a:rPr>
                        <a:t>Task allocation algorithm using TLBO for a real time two-sided assembly line model. </a:t>
                      </a:r>
                      <a:r>
                        <a:rPr lang="en" sz="1500">
                          <a:latin typeface="Roboto"/>
                          <a:ea typeface="Roboto"/>
                          <a:cs typeface="Roboto"/>
                          <a:sym typeface="Roboto"/>
                        </a:rPr>
                        <a:t>Referred</a:t>
                      </a:r>
                      <a:r>
                        <a:rPr lang="en" sz="1500">
                          <a:latin typeface="Roboto"/>
                          <a:ea typeface="Roboto"/>
                          <a:cs typeface="Roboto"/>
                          <a:sym typeface="Roboto"/>
                        </a:rPr>
                        <a:t> for mixed model approach used while line balancing.</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18850">
                <a:tc>
                  <a:txBody>
                    <a:bodyPr/>
                    <a:lstStyle/>
                    <a:p>
                      <a:pPr indent="0" lvl="0" marL="0" rtl="0" algn="l">
                        <a:spcBef>
                          <a:spcPts val="0"/>
                        </a:spcBef>
                        <a:spcAft>
                          <a:spcPts val="0"/>
                        </a:spcAft>
                        <a:buNone/>
                      </a:pPr>
                      <a:r>
                        <a:rPr lang="en">
                          <a:latin typeface="Roboto"/>
                          <a:ea typeface="Roboto"/>
                          <a:cs typeface="Roboto"/>
                          <a:sym typeface="Roboto"/>
                        </a:rPr>
                        <a:t>An Improved TLBO Algorithm for Balancing Stochastic Two-Sided Assembly Line.</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Applied Mechanics and Materials, 2014</a:t>
                      </a:r>
                      <a:endParaRPr>
                        <a:latin typeface="Roboto"/>
                        <a:ea typeface="Roboto"/>
                        <a:cs typeface="Roboto"/>
                        <a:sym typeface="Roboto"/>
                      </a:endParaRPr>
                    </a:p>
                    <a:p>
                      <a:pPr indent="0" lvl="0" marL="0" rtl="0" algn="l">
                        <a:spcBef>
                          <a:spcPts val="0"/>
                        </a:spcBef>
                        <a:spcAft>
                          <a:spcPts val="0"/>
                        </a:spcAft>
                        <a:buNone/>
                      </a:pPr>
                      <a:r>
                        <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Li, Da &amp; Zhang, Chaoyong &amp; Shao, Xin &amp; Xie, Zhan.</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500"/>
                        <a:buFont typeface="Noto Sans Symbols"/>
                        <a:buNone/>
                      </a:pPr>
                      <a:r>
                        <a:rPr lang="en" sz="1500">
                          <a:latin typeface="Roboto"/>
                          <a:ea typeface="Roboto"/>
                          <a:cs typeface="Roboto"/>
                          <a:sym typeface="Roboto"/>
                        </a:rPr>
                        <a:t>Referred as an additional material for validating the fact of non TLBO usage in robotic assembly lines.</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62350">
                <a:tc>
                  <a:txBody>
                    <a:bodyPr/>
                    <a:lstStyle/>
                    <a:p>
                      <a:pPr indent="0" lvl="0" marL="0" rtl="0" algn="l">
                        <a:spcBef>
                          <a:spcPts val="0"/>
                        </a:spcBef>
                        <a:spcAft>
                          <a:spcPts val="0"/>
                        </a:spcAft>
                        <a:buNone/>
                      </a:pPr>
                      <a:r>
                        <a:rPr lang="en">
                          <a:latin typeface="Roboto"/>
                          <a:ea typeface="Roboto"/>
                          <a:cs typeface="Roboto"/>
                          <a:sym typeface="Roboto"/>
                        </a:rPr>
                        <a:t>Balancing stochastic two-sided assembly line with multiple constraints using hybrid teaching-learning-based optimization algorithm.</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Computers and Operations Research, 2017</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Qiuhua Tang, Zixiang Li, LiPing Zhang, and Chaoyong Zhang.</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Clr>
                          <a:srgbClr val="000000"/>
                        </a:buClr>
                        <a:buSzPts val="1500"/>
                        <a:buFont typeface="Noto Sans Symbols"/>
                        <a:buNone/>
                      </a:pPr>
                      <a:r>
                        <a:rPr lang="en" sz="1500">
                          <a:latin typeface="Roboto"/>
                          <a:ea typeface="Roboto"/>
                          <a:cs typeface="Roboto"/>
                          <a:sym typeface="Roboto"/>
                        </a:rPr>
                        <a:t>Basic approach in using TLBO to solve two-sided assembly line balancing problem. Referred the constraints considered for two/one side distinguishment.</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28" name="Google Shape;228;p41"/>
          <p:cNvSpPr txBox="1"/>
          <p:nvPr>
            <p:ph type="title"/>
          </p:nvPr>
        </p:nvSpPr>
        <p:spPr>
          <a:xfrm>
            <a:off x="490250" y="488250"/>
            <a:ext cx="7580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t>4. LITERATURE GAP</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LITERATURE GAP</a:t>
            </a:r>
            <a:endParaRPr b="1" sz="2400"/>
          </a:p>
        </p:txBody>
      </p:sp>
      <p:sp>
        <p:nvSpPr>
          <p:cNvPr id="234" name="Google Shape;234;p42"/>
          <p:cNvSpPr txBox="1"/>
          <p:nvPr/>
        </p:nvSpPr>
        <p:spPr>
          <a:xfrm>
            <a:off x="240600" y="853475"/>
            <a:ext cx="8662800" cy="37620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0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Since the study started on RAL BP, </a:t>
            </a:r>
            <a:r>
              <a:rPr lang="en" sz="1300">
                <a:solidFill>
                  <a:srgbClr val="0000FF"/>
                </a:solidFill>
                <a:latin typeface="Times New Roman"/>
                <a:ea typeface="Times New Roman"/>
                <a:cs typeface="Times New Roman"/>
                <a:sym typeface="Times New Roman"/>
              </a:rPr>
              <a:t>only 33 articles were published till date since 1991(over 30 years)</a:t>
            </a:r>
            <a:r>
              <a:rPr lang="en" sz="1300">
                <a:latin typeface="Times New Roman"/>
                <a:ea typeface="Times New Roman"/>
                <a:cs typeface="Times New Roman"/>
                <a:sym typeface="Times New Roman"/>
              </a:rPr>
              <a:t>. The research on this field was less and </a:t>
            </a:r>
            <a:r>
              <a:rPr i="1" lang="en" sz="1300">
                <a:solidFill>
                  <a:srgbClr val="0000FF"/>
                </a:solidFill>
                <a:latin typeface="Times New Roman"/>
                <a:ea typeface="Times New Roman"/>
                <a:cs typeface="Times New Roman"/>
                <a:sym typeface="Times New Roman"/>
              </a:rPr>
              <a:t>skyrocketed recently</a:t>
            </a:r>
            <a:r>
              <a:rPr lang="en" sz="1300">
                <a:latin typeface="Times New Roman"/>
                <a:ea typeface="Times New Roman"/>
                <a:cs typeface="Times New Roman"/>
                <a:sym typeface="Times New Roman"/>
              </a:rPr>
              <a:t> </a:t>
            </a:r>
            <a:r>
              <a:rPr i="1" lang="en" sz="1300">
                <a:solidFill>
                  <a:srgbClr val="0000FF"/>
                </a:solidFill>
                <a:latin typeface="Times New Roman"/>
                <a:ea typeface="Times New Roman"/>
                <a:cs typeface="Times New Roman"/>
                <a:sym typeface="Times New Roman"/>
              </a:rPr>
              <a:t>(2015-2019).</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Since 1997, most of the researchers started using deterministic variable task times that were determined on the types of robots. This was due to the </a:t>
            </a:r>
            <a:r>
              <a:rPr lang="en" sz="1300">
                <a:solidFill>
                  <a:srgbClr val="0000FF"/>
                </a:solidFill>
                <a:latin typeface="Times New Roman"/>
                <a:ea typeface="Times New Roman"/>
                <a:cs typeface="Times New Roman"/>
                <a:sym typeface="Times New Roman"/>
              </a:rPr>
              <a:t>development in technology</a:t>
            </a:r>
            <a:r>
              <a:rPr lang="en" sz="1300">
                <a:latin typeface="Times New Roman"/>
                <a:ea typeface="Times New Roman"/>
                <a:cs typeface="Times New Roman"/>
                <a:sym typeface="Times New Roman"/>
              </a:rPr>
              <a:t> that resulted in invention of many different robots that can perform all the tasks. </a:t>
            </a:r>
            <a:endParaRPr sz="1300">
              <a:latin typeface="Times New Roman"/>
              <a:ea typeface="Times New Roman"/>
              <a:cs typeface="Times New Roman"/>
              <a:sym typeface="Times New Roman"/>
            </a:endParaRPr>
          </a:p>
          <a:p>
            <a:pPr indent="-311150" lvl="0" marL="457200" rtl="0" algn="just">
              <a:lnSpc>
                <a:spcPct val="115000"/>
              </a:lnSpc>
              <a:spcBef>
                <a:spcPts val="10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Mathematical models were used to describe the relations between the different objectives and to handle the constraints effectively. As the size of the problem increased, </a:t>
            </a:r>
            <a:r>
              <a:rPr lang="en" sz="1300">
                <a:solidFill>
                  <a:srgbClr val="0000FF"/>
                </a:solidFill>
                <a:latin typeface="Times New Roman"/>
                <a:ea typeface="Times New Roman"/>
                <a:cs typeface="Times New Roman"/>
                <a:sym typeface="Times New Roman"/>
              </a:rPr>
              <a:t>meta-heuristics started dominating</a:t>
            </a:r>
            <a:r>
              <a:rPr lang="en" sz="1300">
                <a:latin typeface="Times New Roman"/>
                <a:ea typeface="Times New Roman"/>
                <a:cs typeface="Times New Roman"/>
                <a:sym typeface="Times New Roman"/>
              </a:rPr>
              <a:t> the other methods. Many meta-heuristics were developed to tackle this NP-hardness of the RALBP.</a:t>
            </a:r>
            <a:endParaRPr sz="1300">
              <a:latin typeface="Times New Roman"/>
              <a:ea typeface="Times New Roman"/>
              <a:cs typeface="Times New Roman"/>
              <a:sym typeface="Times New Roman"/>
            </a:endParaRPr>
          </a:p>
          <a:p>
            <a:pPr indent="-311150" lvl="0" marL="457200" rtl="0" algn="just">
              <a:lnSpc>
                <a:spcPct val="115000"/>
              </a:lnSpc>
              <a:spcBef>
                <a:spcPts val="1000"/>
              </a:spcBef>
              <a:spcAft>
                <a:spcPts val="0"/>
              </a:spcAft>
              <a:buClr>
                <a:schemeClr val="accent3"/>
              </a:buClr>
              <a:buSzPts val="1300"/>
              <a:buFont typeface="Times New Roman"/>
              <a:buChar char="❖"/>
            </a:pPr>
            <a:r>
              <a:rPr lang="en" sz="1300">
                <a:solidFill>
                  <a:srgbClr val="0000FF"/>
                </a:solidFill>
                <a:latin typeface="Times New Roman"/>
                <a:ea typeface="Times New Roman"/>
                <a:cs typeface="Times New Roman"/>
                <a:sym typeface="Times New Roman"/>
              </a:rPr>
              <a:t>Introduction of Cobots(collaborative robots) to the assembly line, created a new trend in the research area of RALBP.</a:t>
            </a:r>
            <a:r>
              <a:rPr lang="en" sz="1300">
                <a:latin typeface="Times New Roman"/>
                <a:ea typeface="Times New Roman"/>
                <a:cs typeface="Times New Roman"/>
                <a:sym typeface="Times New Roman"/>
              </a:rPr>
              <a:t> This use of cobots in the assembly line showed better results and gained interest by many industries. </a:t>
            </a:r>
            <a:r>
              <a:rPr b="1" i="1" lang="en" sz="1300">
                <a:solidFill>
                  <a:schemeClr val="accent3"/>
                </a:solidFill>
                <a:latin typeface="Times New Roman"/>
                <a:ea typeface="Times New Roman"/>
                <a:cs typeface="Times New Roman"/>
                <a:sym typeface="Times New Roman"/>
              </a:rPr>
              <a:t>As this area of research is quite new, only few papers were published since 2019.</a:t>
            </a:r>
            <a:endParaRPr b="1" i="1" sz="1300">
              <a:solidFill>
                <a:schemeClr val="accent3"/>
              </a:solidFill>
              <a:latin typeface="Times New Roman"/>
              <a:ea typeface="Times New Roman"/>
              <a:cs typeface="Times New Roman"/>
              <a:sym typeface="Times New Roman"/>
            </a:endParaRPr>
          </a:p>
          <a:p>
            <a:pPr indent="-311150" lvl="0" marL="457200" rtl="0" algn="just">
              <a:lnSpc>
                <a:spcPct val="115000"/>
              </a:lnSpc>
              <a:spcBef>
                <a:spcPts val="1000"/>
              </a:spcBef>
              <a:spcAft>
                <a:spcPts val="1800"/>
              </a:spcAft>
              <a:buClr>
                <a:srgbClr val="0000FF"/>
              </a:buClr>
              <a:buSzPts val="1300"/>
              <a:buFont typeface="Times New Roman"/>
              <a:buChar char="❖"/>
            </a:pPr>
            <a:r>
              <a:rPr i="1" lang="en" sz="1300">
                <a:solidFill>
                  <a:srgbClr val="0000FF"/>
                </a:solidFill>
                <a:latin typeface="Times New Roman"/>
                <a:ea typeface="Times New Roman"/>
                <a:cs typeface="Times New Roman"/>
                <a:sym typeface="Times New Roman"/>
              </a:rPr>
              <a:t>Many real life constraints such as tools assignment, tool space optimization, etc.., were not addressed in most of the papers and this could be the future in the study of RA</a:t>
            </a:r>
            <a:r>
              <a:rPr i="1" lang="en" sz="1300">
                <a:solidFill>
                  <a:srgbClr val="0000FF"/>
                </a:solidFill>
                <a:latin typeface="Times New Roman"/>
                <a:ea typeface="Times New Roman"/>
                <a:cs typeface="Times New Roman"/>
                <a:sym typeface="Times New Roman"/>
              </a:rPr>
              <a:t>L BP</a:t>
            </a:r>
            <a:r>
              <a:rPr i="1" lang="en" sz="1300">
                <a:solidFill>
                  <a:srgbClr val="0000FF"/>
                </a:solidFill>
                <a:latin typeface="Times New Roman"/>
                <a:ea typeface="Times New Roman"/>
                <a:cs typeface="Times New Roman"/>
                <a:sym typeface="Times New Roman"/>
              </a:rPr>
              <a:t>. </a:t>
            </a:r>
            <a:endParaRPr i="1" sz="1300">
              <a:solidFill>
                <a:srgbClr val="0000FF"/>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LITERATURE GAP</a:t>
            </a:r>
            <a:endParaRPr b="1" sz="2400"/>
          </a:p>
        </p:txBody>
      </p:sp>
      <p:sp>
        <p:nvSpPr>
          <p:cNvPr id="240" name="Google Shape;240;p43"/>
          <p:cNvSpPr txBox="1"/>
          <p:nvPr/>
        </p:nvSpPr>
        <p:spPr>
          <a:xfrm>
            <a:off x="240600" y="935825"/>
            <a:ext cx="8662800" cy="37353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Almost all the research on RALBP assume fully automated assembly line which requires huge investments. </a:t>
            </a:r>
            <a:r>
              <a:rPr lang="en" sz="1300">
                <a:solidFill>
                  <a:srgbClr val="0000FF"/>
                </a:solidFill>
                <a:latin typeface="Times New Roman"/>
                <a:ea typeface="Times New Roman"/>
                <a:cs typeface="Times New Roman"/>
                <a:sym typeface="Times New Roman"/>
              </a:rPr>
              <a:t>Not all the industries are capable to do such investments</a:t>
            </a:r>
            <a:r>
              <a:rPr lang="en" sz="1300">
                <a:latin typeface="Times New Roman"/>
                <a:ea typeface="Times New Roman"/>
                <a:cs typeface="Times New Roman"/>
                <a:sym typeface="Times New Roman"/>
              </a:rPr>
              <a:t> and still many of the industries slowly started to introduce robots in their assembly lines. So the </a:t>
            </a:r>
            <a:r>
              <a:rPr b="1" i="1" lang="en" sz="1300">
                <a:solidFill>
                  <a:schemeClr val="accent3"/>
                </a:solidFill>
                <a:latin typeface="Times New Roman"/>
                <a:ea typeface="Times New Roman"/>
                <a:cs typeface="Times New Roman"/>
                <a:sym typeface="Times New Roman"/>
              </a:rPr>
              <a:t>study on human robot collaboration assembly line could be a great research area as many industries opt them as they are easy and require less investment.</a:t>
            </a:r>
            <a:endParaRPr b="1" i="1" sz="1300">
              <a:solidFill>
                <a:schemeClr val="accent3"/>
              </a:solidFill>
              <a:latin typeface="Times New Roman"/>
              <a:ea typeface="Times New Roman"/>
              <a:cs typeface="Times New Roman"/>
              <a:sym typeface="Times New Roman"/>
            </a:endParaRPr>
          </a:p>
          <a:p>
            <a:pPr indent="-311150" lvl="0" marL="457200" rtl="0" algn="just">
              <a:lnSpc>
                <a:spcPct val="115000"/>
              </a:lnSpc>
              <a:spcBef>
                <a:spcPts val="10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The studies that included cobots in the assembly line mostly preferred only one robot in a workstation. Research study on multiple robots and humans working in parallel could be a great area of research. As humans started working alongside robots, </a:t>
            </a:r>
            <a:r>
              <a:rPr i="1" lang="en" sz="1300">
                <a:solidFill>
                  <a:srgbClr val="0000FF"/>
                </a:solidFill>
                <a:latin typeface="Times New Roman"/>
                <a:ea typeface="Times New Roman"/>
                <a:cs typeface="Times New Roman"/>
                <a:sym typeface="Times New Roman"/>
              </a:rPr>
              <a:t>study of ergonomics and real life constraints such as human fatigue, sequence dependent setup times, tool and accessory changing, part transportation between stations, etc.., can be included in RABLP as no one has ever did that previously due to its high complexity.</a:t>
            </a:r>
            <a:endParaRPr i="1" sz="1300">
              <a:solidFill>
                <a:srgbClr val="0000FF"/>
              </a:solidFill>
              <a:latin typeface="Times New Roman"/>
              <a:ea typeface="Times New Roman"/>
              <a:cs typeface="Times New Roman"/>
              <a:sym typeface="Times New Roman"/>
            </a:endParaRPr>
          </a:p>
          <a:p>
            <a:pPr indent="-311150" lvl="0" marL="457200" rtl="0" algn="just">
              <a:lnSpc>
                <a:spcPct val="115000"/>
              </a:lnSpc>
              <a:spcBef>
                <a:spcPts val="1800"/>
              </a:spcBef>
              <a:spcAft>
                <a:spcPts val="1000"/>
              </a:spcAft>
              <a:buClr>
                <a:schemeClr val="accent3"/>
              </a:buClr>
              <a:buSzPts val="1300"/>
              <a:buFont typeface="Times New Roman"/>
              <a:buChar char="❖"/>
            </a:pPr>
            <a:r>
              <a:rPr lang="en" sz="1300">
                <a:latin typeface="Times New Roman"/>
                <a:ea typeface="Times New Roman"/>
                <a:cs typeface="Times New Roman"/>
                <a:sym typeface="Times New Roman"/>
              </a:rPr>
              <a:t>Most industries focus on only one objectives while designing assembly lines rather than many. </a:t>
            </a:r>
            <a:r>
              <a:rPr b="1" i="1" lang="en" sz="1300">
                <a:solidFill>
                  <a:schemeClr val="accent3"/>
                </a:solidFill>
                <a:latin typeface="Times New Roman"/>
                <a:ea typeface="Times New Roman"/>
                <a:cs typeface="Times New Roman"/>
                <a:sym typeface="Times New Roman"/>
              </a:rPr>
              <a:t>Research on Multi objective optimizations could be more relevant to real life problems.</a:t>
            </a:r>
            <a:r>
              <a:rPr lang="en" sz="1300">
                <a:latin typeface="Times New Roman"/>
                <a:ea typeface="Times New Roman"/>
                <a:cs typeface="Times New Roman"/>
                <a:sym typeface="Times New Roman"/>
              </a:rPr>
              <a:t> As introduction of multi objectives create more complexity, many meta-heuristics were developed. From the recent studies, hybrid metaheuristics showed better results than meta heuristics. So </a:t>
            </a:r>
            <a:r>
              <a:rPr i="1" lang="en" sz="1300">
                <a:solidFill>
                  <a:srgbClr val="0000FF"/>
                </a:solidFill>
                <a:latin typeface="Times New Roman"/>
                <a:ea typeface="Times New Roman"/>
                <a:cs typeface="Times New Roman"/>
                <a:sym typeface="Times New Roman"/>
              </a:rPr>
              <a:t>study on hybrid metaheuristics on solving multiple objectives could create a way for finding better pareto optimal solution sets.</a:t>
            </a:r>
            <a:endParaRPr i="1" sz="1300">
              <a:solidFill>
                <a:srgbClr val="0000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9" name="Google Shape;139;p26"/>
          <p:cNvSpPr txBox="1"/>
          <p:nvPr>
            <p:ph type="title"/>
          </p:nvPr>
        </p:nvSpPr>
        <p:spPr>
          <a:xfrm>
            <a:off x="892350" y="241200"/>
            <a:ext cx="7359600" cy="1810200"/>
          </a:xfrm>
          <a:prstGeom prst="rect">
            <a:avLst/>
          </a:prstGeom>
        </p:spPr>
        <p:txBody>
          <a:bodyPr anchorCtr="0" anchor="ctr" bIns="91425" lIns="91425" spcFirstLastPara="1" rIns="91425" wrap="square" tIns="91425">
            <a:spAutoFit/>
          </a:bodyPr>
          <a:lstStyle/>
          <a:p>
            <a:pPr indent="0" lvl="0" marL="0" rtl="0" algn="ctr">
              <a:lnSpc>
                <a:spcPct val="115000"/>
              </a:lnSpc>
              <a:spcBef>
                <a:spcPts val="1800"/>
              </a:spcBef>
              <a:spcAft>
                <a:spcPts val="1800"/>
              </a:spcAft>
              <a:buNone/>
            </a:pPr>
            <a:r>
              <a:rPr b="1" lang="en" sz="3200">
                <a:latin typeface="Oswald"/>
                <a:ea typeface="Oswald"/>
                <a:cs typeface="Oswald"/>
                <a:sym typeface="Oswald"/>
              </a:rPr>
              <a:t>E</a:t>
            </a:r>
            <a:r>
              <a:rPr b="1" lang="en" sz="3200">
                <a:latin typeface="Oswald"/>
                <a:ea typeface="Oswald"/>
                <a:cs typeface="Oswald"/>
                <a:sym typeface="Oswald"/>
              </a:rPr>
              <a:t>fficient</a:t>
            </a:r>
            <a:r>
              <a:rPr b="1" lang="en" sz="3200">
                <a:latin typeface="Oswald"/>
                <a:ea typeface="Oswald"/>
                <a:cs typeface="Oswald"/>
                <a:sym typeface="Oswald"/>
              </a:rPr>
              <a:t> Application of Metaheuristic Algorithms for Balancing Human Robot Collaborative Assembly Lines</a:t>
            </a:r>
            <a:endParaRPr b="1" sz="4300">
              <a:latin typeface="Oswald"/>
              <a:ea typeface="Oswald"/>
              <a:cs typeface="Oswald"/>
              <a:sym typeface="Oswald"/>
            </a:endParaRPr>
          </a:p>
        </p:txBody>
      </p:sp>
      <p:pic>
        <p:nvPicPr>
          <p:cNvPr id="140" name="Google Shape;140;p26"/>
          <p:cNvPicPr preferRelativeResize="0"/>
          <p:nvPr/>
        </p:nvPicPr>
        <p:blipFill>
          <a:blip r:embed="rId4">
            <a:alphaModFix/>
          </a:blip>
          <a:stretch>
            <a:fillRect/>
          </a:stretch>
        </p:blipFill>
        <p:spPr>
          <a:xfrm>
            <a:off x="1972538" y="2329500"/>
            <a:ext cx="5199233" cy="261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Closeup from the side of a hand pushing a knob on an audio mixer" id="245" name="Google Shape;245;p44"/>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46" name="Google Shape;246;p44"/>
          <p:cNvSpPr txBox="1"/>
          <p:nvPr>
            <p:ph type="title"/>
          </p:nvPr>
        </p:nvSpPr>
        <p:spPr>
          <a:xfrm>
            <a:off x="614700" y="1362625"/>
            <a:ext cx="3346800" cy="21240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a:solidFill>
                  <a:schemeClr val="lt1"/>
                </a:solidFill>
              </a:rPr>
              <a:t>5</a:t>
            </a:r>
            <a:r>
              <a:rPr b="1" lang="en">
                <a:solidFill>
                  <a:schemeClr val="lt1"/>
                </a:solidFill>
              </a:rPr>
              <a:t>.WORK CARRIED OUT SO FAR</a:t>
            </a:r>
            <a:endParaRPr b="1">
              <a:solidFill>
                <a:schemeClr val="lt1"/>
              </a:solidFill>
            </a:endParaRPr>
          </a:p>
        </p:txBody>
      </p:sp>
      <p:sp>
        <p:nvSpPr>
          <p:cNvPr id="247" name="Google Shape;247;p44"/>
          <p:cNvSpPr txBox="1"/>
          <p:nvPr>
            <p:ph idx="2" type="body"/>
          </p:nvPr>
        </p:nvSpPr>
        <p:spPr>
          <a:xfrm>
            <a:off x="4585350" y="1092625"/>
            <a:ext cx="4558800" cy="2664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5.1.</a:t>
            </a:r>
            <a:r>
              <a:rPr b="1" lang="en" sz="2400"/>
              <a:t> </a:t>
            </a:r>
            <a:r>
              <a:rPr lang="en" sz="2400"/>
              <a:t>SEQUENCE GENERATION</a:t>
            </a:r>
            <a:endParaRPr b="1" sz="2400">
              <a:solidFill>
                <a:schemeClr val="accent6"/>
              </a:solidFill>
            </a:endParaRPr>
          </a:p>
          <a:p>
            <a:pPr indent="0" lvl="0" marL="0" rtl="0" algn="l">
              <a:spcBef>
                <a:spcPts val="1600"/>
              </a:spcBef>
              <a:spcAft>
                <a:spcPts val="0"/>
              </a:spcAft>
              <a:buNone/>
            </a:pPr>
            <a:r>
              <a:rPr b="1" lang="en" sz="2400">
                <a:solidFill>
                  <a:schemeClr val="accent6"/>
                </a:solidFill>
              </a:rPr>
              <a:t>5.2.</a:t>
            </a:r>
            <a:r>
              <a:rPr b="1" lang="en" sz="2400"/>
              <a:t> </a:t>
            </a:r>
            <a:r>
              <a:rPr lang="en" sz="2400"/>
              <a:t>OBJECTIVE FUNCTION EVALUATION (cycle time)</a:t>
            </a:r>
            <a:endParaRPr b="1" sz="2400">
              <a:solidFill>
                <a:schemeClr val="accent6"/>
              </a:solidFill>
            </a:endParaRPr>
          </a:p>
          <a:p>
            <a:pPr indent="0" lvl="0" marL="0" rtl="0" algn="l">
              <a:spcBef>
                <a:spcPts val="1600"/>
              </a:spcBef>
              <a:spcAft>
                <a:spcPts val="1600"/>
              </a:spcAft>
              <a:buNone/>
            </a:pPr>
            <a:r>
              <a:rPr b="1" lang="en" sz="2400">
                <a:solidFill>
                  <a:schemeClr val="accent6"/>
                </a:solidFill>
              </a:rPr>
              <a:t>5.3.</a:t>
            </a:r>
            <a:r>
              <a:rPr b="1" lang="en" sz="2400"/>
              <a:t> </a:t>
            </a:r>
            <a:r>
              <a:rPr lang="en" sz="2400"/>
              <a:t>FORMULATING THE ALGORITHMS (PSO &amp; TLBO)</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SEQUENCE GENERATION</a:t>
            </a:r>
            <a:endParaRPr b="1" sz="2400"/>
          </a:p>
        </p:txBody>
      </p:sp>
      <p:sp>
        <p:nvSpPr>
          <p:cNvPr id="253" name="Google Shape;253;p45"/>
          <p:cNvSpPr txBox="1"/>
          <p:nvPr/>
        </p:nvSpPr>
        <p:spPr>
          <a:xfrm>
            <a:off x="502950" y="823525"/>
            <a:ext cx="8138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generating sequence, a precedence matrix is generally used in many papers.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But in our proposed method, we use adjacency list that stores the precedence relation efficiently and helps in generation of sequence that satisfied these relations.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algorithm is as:</a:t>
            </a:r>
            <a:endParaRPr>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First a available set is created with the tasks that has no precedence tasks.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Then one task is selected randomly from that set and the tasks following it are added in the available set.</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This step is repeated until all the tasks are assigned and available set is empty.</a:t>
            </a:r>
            <a:endParaRPr>
              <a:solidFill>
                <a:srgbClr val="FF0000"/>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use of adjacency list is very helpful in implementing this algorithm.</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Adjacency holds the data as shown in this example.</a:t>
            </a:r>
            <a:endParaRPr>
              <a:latin typeface="Lato"/>
              <a:ea typeface="Lato"/>
              <a:cs typeface="Lato"/>
              <a:sym typeface="Lato"/>
            </a:endParaRPr>
          </a:p>
        </p:txBody>
      </p:sp>
      <p:pic>
        <p:nvPicPr>
          <p:cNvPr id="254" name="Google Shape;254;p45"/>
          <p:cNvPicPr preferRelativeResize="0"/>
          <p:nvPr/>
        </p:nvPicPr>
        <p:blipFill>
          <a:blip r:embed="rId3">
            <a:alphaModFix/>
          </a:blip>
          <a:stretch>
            <a:fillRect/>
          </a:stretch>
        </p:blipFill>
        <p:spPr>
          <a:xfrm>
            <a:off x="459525" y="3589998"/>
            <a:ext cx="3019425" cy="1411575"/>
          </a:xfrm>
          <a:prstGeom prst="rect">
            <a:avLst/>
          </a:prstGeom>
          <a:noFill/>
          <a:ln>
            <a:noFill/>
          </a:ln>
        </p:spPr>
      </p:pic>
      <p:pic>
        <p:nvPicPr>
          <p:cNvPr id="255" name="Google Shape;255;p45"/>
          <p:cNvPicPr preferRelativeResize="0"/>
          <p:nvPr/>
        </p:nvPicPr>
        <p:blipFill>
          <a:blip r:embed="rId4">
            <a:alphaModFix/>
          </a:blip>
          <a:stretch>
            <a:fillRect/>
          </a:stretch>
        </p:blipFill>
        <p:spPr>
          <a:xfrm>
            <a:off x="3990600" y="3453362"/>
            <a:ext cx="1687650" cy="1684875"/>
          </a:xfrm>
          <a:prstGeom prst="rect">
            <a:avLst/>
          </a:prstGeom>
          <a:noFill/>
          <a:ln cap="flat" cmpd="sng" w="9525">
            <a:solidFill>
              <a:srgbClr val="000000"/>
            </a:solidFill>
            <a:prstDash val="solid"/>
            <a:round/>
            <a:headEnd len="sm" w="sm" type="none"/>
            <a:tailEnd len="sm" w="sm" type="none"/>
          </a:ln>
        </p:spPr>
      </p:pic>
      <p:sp>
        <p:nvSpPr>
          <p:cNvPr id="256" name="Google Shape;256;p45"/>
          <p:cNvSpPr/>
          <p:nvPr/>
        </p:nvSpPr>
        <p:spPr>
          <a:xfrm>
            <a:off x="3421500" y="4190938"/>
            <a:ext cx="569100" cy="2097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257" name="Google Shape;257;p45"/>
          <p:cNvPicPr preferRelativeResize="0"/>
          <p:nvPr/>
        </p:nvPicPr>
        <p:blipFill rotWithShape="1">
          <a:blip r:embed="rId5">
            <a:alphaModFix/>
          </a:blip>
          <a:srcRect b="0" l="0" r="49135" t="35325"/>
          <a:stretch/>
        </p:blipFill>
        <p:spPr>
          <a:xfrm>
            <a:off x="6121975" y="3590000"/>
            <a:ext cx="2802875" cy="1463650"/>
          </a:xfrm>
          <a:prstGeom prst="rect">
            <a:avLst/>
          </a:prstGeom>
          <a:noFill/>
          <a:ln cap="flat" cmpd="sng" w="9525">
            <a:solidFill>
              <a:srgbClr val="4285F4"/>
            </a:solidFill>
            <a:prstDash val="solid"/>
            <a:round/>
            <a:headEnd len="sm" w="sm" type="none"/>
            <a:tailEnd len="sm" w="sm" type="none"/>
          </a:ln>
        </p:spPr>
      </p:pic>
      <p:sp>
        <p:nvSpPr>
          <p:cNvPr id="258" name="Google Shape;258;p45"/>
          <p:cNvSpPr/>
          <p:nvPr/>
        </p:nvSpPr>
        <p:spPr>
          <a:xfrm>
            <a:off x="5552875" y="4190938"/>
            <a:ext cx="569100" cy="2097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OBJECTIVE FUNCTION EVALUATION (cycle time)</a:t>
            </a:r>
            <a:endParaRPr b="1" sz="2400"/>
          </a:p>
        </p:txBody>
      </p:sp>
      <p:sp>
        <p:nvSpPr>
          <p:cNvPr id="264" name="Google Shape;264;p46"/>
          <p:cNvSpPr txBox="1"/>
          <p:nvPr/>
        </p:nvSpPr>
        <p:spPr>
          <a:xfrm>
            <a:off x="166200" y="997763"/>
            <a:ext cx="6122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calculating the cycle time of a particular sequence generated, consecutive method algorithm is used. The working of this algorithm 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Cycle time is initially fixed with a value by summing up the minimum task time of all robots.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For each station, the sequence is tried with all the available robots with given number of stations and the cycle time that is found previously.</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In each iteration, if the found cycle time is not feasible, the cycle time is incremented.</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This step is repeated until a feasible cycle time is found which is the optimal cycle time for the given sequence.</a:t>
            </a:r>
            <a:endParaRPr>
              <a:solidFill>
                <a:srgbClr val="FF0000"/>
              </a:solidFill>
              <a:latin typeface="Lato"/>
              <a:ea typeface="Lato"/>
              <a:cs typeface="Lato"/>
              <a:sym typeface="Lato"/>
            </a:endParaRPr>
          </a:p>
          <a:p>
            <a:pPr indent="0" lvl="0" marL="0" rtl="0" algn="l">
              <a:spcBef>
                <a:spcPts val="0"/>
              </a:spcBef>
              <a:spcAft>
                <a:spcPts val="0"/>
              </a:spcAft>
              <a:buNone/>
            </a:pPr>
            <a:r>
              <a:t/>
            </a:r>
            <a:endParaRPr>
              <a:solidFill>
                <a:srgbClr val="FF0000"/>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example, the image on the right shows an example of allocation of tasks in each workstation using the consecutive method.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As we can see here, the overall cycle time of such allocation is maximum cycle time, i.e.., </a:t>
            </a:r>
            <a:r>
              <a:rPr b="1" lang="en">
                <a:latin typeface="Lato"/>
                <a:ea typeface="Lato"/>
                <a:cs typeface="Lato"/>
                <a:sym typeface="Lato"/>
              </a:rPr>
              <a:t>202 </a:t>
            </a:r>
            <a:r>
              <a:rPr lang="en">
                <a:latin typeface="Lato"/>
                <a:ea typeface="Lato"/>
                <a:cs typeface="Lato"/>
                <a:sym typeface="Lato"/>
              </a:rPr>
              <a:t>for the sequence</a:t>
            </a:r>
            <a:r>
              <a:rPr b="1" lang="en">
                <a:latin typeface="Lato"/>
                <a:ea typeface="Lato"/>
                <a:cs typeface="Lato"/>
                <a:sym typeface="Lato"/>
              </a:rPr>
              <a:t> [1, 5, 3, 4, 7, 9, 2, 6, 8, 10, 11]</a:t>
            </a:r>
            <a:endParaRPr b="1">
              <a:latin typeface="Lato"/>
              <a:ea typeface="Lato"/>
              <a:cs typeface="Lato"/>
              <a:sym typeface="Lato"/>
            </a:endParaRPr>
          </a:p>
        </p:txBody>
      </p:sp>
      <p:pic>
        <p:nvPicPr>
          <p:cNvPr id="265" name="Google Shape;265;p46"/>
          <p:cNvPicPr preferRelativeResize="0"/>
          <p:nvPr/>
        </p:nvPicPr>
        <p:blipFill>
          <a:blip r:embed="rId3">
            <a:alphaModFix/>
          </a:blip>
          <a:stretch>
            <a:fillRect/>
          </a:stretch>
        </p:blipFill>
        <p:spPr>
          <a:xfrm>
            <a:off x="6288900" y="1372000"/>
            <a:ext cx="2696400" cy="3157575"/>
          </a:xfrm>
          <a:prstGeom prst="rect">
            <a:avLst/>
          </a:prstGeom>
          <a:noFill/>
          <a:ln cap="flat" cmpd="sng" w="9525">
            <a:solidFill>
              <a:srgbClr val="4285F4"/>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FORMULATING THE ALGORITHMS</a:t>
            </a:r>
            <a:endParaRPr b="1" sz="2400"/>
          </a:p>
        </p:txBody>
      </p:sp>
      <p:sp>
        <p:nvSpPr>
          <p:cNvPr id="271" name="Google Shape;271;p47"/>
          <p:cNvSpPr txBox="1"/>
          <p:nvPr/>
        </p:nvSpPr>
        <p:spPr>
          <a:xfrm>
            <a:off x="98250" y="718625"/>
            <a:ext cx="8772600" cy="430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00"/>
                </a:solidFill>
                <a:latin typeface="Lato"/>
                <a:ea typeface="Lato"/>
                <a:cs typeface="Lato"/>
                <a:sym typeface="Lato"/>
              </a:rPr>
              <a:t>For implementing the standard PSO &amp; TLBO for a discrete problem, some assumptions and formulations are made such as,</a:t>
            </a:r>
            <a:endParaRPr sz="1500">
              <a:solidFill>
                <a:srgbClr val="FF0000"/>
              </a:solidFill>
              <a:latin typeface="Lato"/>
              <a:ea typeface="Lato"/>
              <a:cs typeface="Lato"/>
              <a:sym typeface="Lato"/>
            </a:endParaRPr>
          </a:p>
          <a:p>
            <a:pPr indent="0" lvl="0" marL="0" rtl="0" algn="l">
              <a:spcBef>
                <a:spcPts val="0"/>
              </a:spcBef>
              <a:spcAft>
                <a:spcPts val="0"/>
              </a:spcAft>
              <a:buNone/>
            </a:pPr>
            <a:r>
              <a:t/>
            </a:r>
            <a:endParaRPr>
              <a:solidFill>
                <a:srgbClr val="F46524"/>
              </a:solidFill>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Population matrix consists of feasible sequences.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Velocity matrix consists of randomly generated numbers ranging from [0 - no_of_tasks].</a:t>
            </a:r>
            <a:endParaRPr>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A new counter array is used that stores an integer that indicates the number of times the solution is retained in the population.</a:t>
            </a:r>
            <a:endParaRPr>
              <a:solidFill>
                <a:srgbClr val="333333"/>
              </a:solidFill>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A new best_solution (variable) is used to keep track of the best solution removed from the population in the last phase of the algorithm.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Updation of the swarm is done according to the rules that is mentioned in upcoming slides.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For encoding purpose, only the sequence array is used.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For decoding purpose, the robots assigned and the tasks performed in each station is determined by knowing the optimal cycle time.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addition of setup times and sequence dependent time is used to make the problem more suitable for industrial purposes.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Setup time is added with the task time for each task performed by the robot.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Sequence dependent time is added only for the tasks that are not first in the station as these times are dependent on the previously performed tasks(first performed task in each station by the robot has no previous task).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descr="Closeup from the side of a hand pushing a knob on an audio mixer" id="276" name="Google Shape;276;p48"/>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77" name="Google Shape;277;p48"/>
          <p:cNvSpPr txBox="1"/>
          <p:nvPr>
            <p:ph type="title"/>
          </p:nvPr>
        </p:nvSpPr>
        <p:spPr>
          <a:xfrm>
            <a:off x="53250" y="2043925"/>
            <a:ext cx="4469700" cy="8157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sz="4100">
                <a:solidFill>
                  <a:schemeClr val="lt1"/>
                </a:solidFill>
              </a:rPr>
              <a:t>6</a:t>
            </a:r>
            <a:r>
              <a:rPr b="1" lang="en" sz="4100">
                <a:solidFill>
                  <a:schemeClr val="lt1"/>
                </a:solidFill>
              </a:rPr>
              <a:t>.METHODOLOGY</a:t>
            </a:r>
            <a:endParaRPr b="1" sz="4100">
              <a:solidFill>
                <a:schemeClr val="lt1"/>
              </a:solidFill>
            </a:endParaRPr>
          </a:p>
        </p:txBody>
      </p:sp>
      <p:sp>
        <p:nvSpPr>
          <p:cNvPr id="278" name="Google Shape;278;p48"/>
          <p:cNvSpPr txBox="1"/>
          <p:nvPr>
            <p:ph idx="2" type="body"/>
          </p:nvPr>
        </p:nvSpPr>
        <p:spPr>
          <a:xfrm>
            <a:off x="4750050" y="499950"/>
            <a:ext cx="4279200" cy="4143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6.1.</a:t>
            </a:r>
            <a:r>
              <a:rPr b="1" lang="en" sz="2400"/>
              <a:t> </a:t>
            </a:r>
            <a:r>
              <a:rPr lang="en" sz="2400"/>
              <a:t>WORKING OF TRADITIONAL PSO</a:t>
            </a:r>
            <a:endParaRPr b="1" sz="2400">
              <a:solidFill>
                <a:schemeClr val="accent6"/>
              </a:solidFill>
            </a:endParaRPr>
          </a:p>
          <a:p>
            <a:pPr indent="0" lvl="0" marL="0" rtl="0" algn="l">
              <a:spcBef>
                <a:spcPts val="1600"/>
              </a:spcBef>
              <a:spcAft>
                <a:spcPts val="0"/>
              </a:spcAft>
              <a:buNone/>
            </a:pPr>
            <a:r>
              <a:rPr b="1" lang="en" sz="2400">
                <a:solidFill>
                  <a:schemeClr val="accent6"/>
                </a:solidFill>
              </a:rPr>
              <a:t>6</a:t>
            </a:r>
            <a:r>
              <a:rPr b="1" lang="en" sz="2400">
                <a:solidFill>
                  <a:schemeClr val="accent6"/>
                </a:solidFill>
              </a:rPr>
              <a:t>.2.</a:t>
            </a:r>
            <a:r>
              <a:rPr b="1" lang="en" sz="2400"/>
              <a:t> </a:t>
            </a:r>
            <a:r>
              <a:rPr lang="en" sz="2400"/>
              <a:t>WORKING OF MODIFIED DPSO</a:t>
            </a:r>
            <a:endParaRPr sz="2400"/>
          </a:p>
          <a:p>
            <a:pPr indent="0" lvl="0" marL="0" rtl="0" algn="l">
              <a:spcBef>
                <a:spcPts val="1600"/>
              </a:spcBef>
              <a:spcAft>
                <a:spcPts val="0"/>
              </a:spcAft>
              <a:buNone/>
            </a:pPr>
            <a:r>
              <a:rPr b="1" lang="en" sz="2400">
                <a:solidFill>
                  <a:schemeClr val="accent6"/>
                </a:solidFill>
              </a:rPr>
              <a:t>6.3.</a:t>
            </a:r>
            <a:r>
              <a:rPr b="1" lang="en" sz="2400"/>
              <a:t> </a:t>
            </a:r>
            <a:r>
              <a:rPr lang="en" sz="2400"/>
              <a:t>WORKING OF TRADITIONAL TLBO</a:t>
            </a:r>
            <a:endParaRPr b="1" sz="2400">
              <a:solidFill>
                <a:schemeClr val="accent6"/>
              </a:solidFill>
            </a:endParaRPr>
          </a:p>
          <a:p>
            <a:pPr indent="0" lvl="0" marL="0" rtl="0" algn="l">
              <a:spcBef>
                <a:spcPts val="1600"/>
              </a:spcBef>
              <a:spcAft>
                <a:spcPts val="1600"/>
              </a:spcAft>
              <a:buNone/>
            </a:pPr>
            <a:r>
              <a:rPr b="1" lang="en" sz="2400">
                <a:solidFill>
                  <a:schemeClr val="accent6"/>
                </a:solidFill>
              </a:rPr>
              <a:t>6.4.</a:t>
            </a:r>
            <a:r>
              <a:rPr b="1" lang="en" sz="2400"/>
              <a:t> </a:t>
            </a:r>
            <a:r>
              <a:rPr lang="en" sz="2400"/>
              <a:t>WORKING OF HYBRID TLBO</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TRADITIONAL PSO</a:t>
            </a:r>
            <a:endParaRPr b="1" sz="2400"/>
          </a:p>
        </p:txBody>
      </p:sp>
      <p:pic>
        <p:nvPicPr>
          <p:cNvPr id="284" name="Google Shape;284;p49"/>
          <p:cNvPicPr preferRelativeResize="0"/>
          <p:nvPr/>
        </p:nvPicPr>
        <p:blipFill>
          <a:blip r:embed="rId3">
            <a:alphaModFix/>
          </a:blip>
          <a:stretch>
            <a:fillRect/>
          </a:stretch>
        </p:blipFill>
        <p:spPr>
          <a:xfrm>
            <a:off x="5195888" y="696550"/>
            <a:ext cx="3728975" cy="911152"/>
          </a:xfrm>
          <a:prstGeom prst="rect">
            <a:avLst/>
          </a:prstGeom>
          <a:noFill/>
          <a:ln cap="flat" cmpd="sng" w="9525">
            <a:solidFill>
              <a:srgbClr val="000000"/>
            </a:solidFill>
            <a:prstDash val="solid"/>
            <a:round/>
            <a:headEnd len="sm" w="sm" type="none"/>
            <a:tailEnd len="sm" w="sm" type="none"/>
          </a:ln>
        </p:spPr>
      </p:pic>
      <p:pic>
        <p:nvPicPr>
          <p:cNvPr id="285" name="Google Shape;285;p49"/>
          <p:cNvPicPr preferRelativeResize="0"/>
          <p:nvPr/>
        </p:nvPicPr>
        <p:blipFill>
          <a:blip r:embed="rId4">
            <a:alphaModFix/>
          </a:blip>
          <a:stretch>
            <a:fillRect/>
          </a:stretch>
        </p:blipFill>
        <p:spPr>
          <a:xfrm>
            <a:off x="688800" y="696550"/>
            <a:ext cx="3883199" cy="4372074"/>
          </a:xfrm>
          <a:prstGeom prst="rect">
            <a:avLst/>
          </a:prstGeom>
          <a:noFill/>
          <a:ln cap="flat" cmpd="sng" w="9525">
            <a:solidFill>
              <a:srgbClr val="000000"/>
            </a:solidFill>
            <a:prstDash val="solid"/>
            <a:round/>
            <a:headEnd len="sm" w="sm" type="none"/>
            <a:tailEnd len="sm" w="sm" type="none"/>
          </a:ln>
        </p:spPr>
      </p:pic>
      <p:sp>
        <p:nvSpPr>
          <p:cNvPr id="286" name="Google Shape;286;p49"/>
          <p:cNvSpPr txBox="1"/>
          <p:nvPr/>
        </p:nvSpPr>
        <p:spPr>
          <a:xfrm>
            <a:off x="5195863" y="1607700"/>
            <a:ext cx="37290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Roboto"/>
                <a:ea typeface="Roboto"/>
                <a:cs typeface="Roboto"/>
                <a:sym typeface="Roboto"/>
              </a:rPr>
              <a:t>NOTATIONS USED:</a:t>
            </a:r>
            <a:endParaRPr b="1" sz="1600">
              <a:solidFill>
                <a:srgbClr val="FF0000"/>
              </a:solidFill>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t</a:t>
            </a:r>
            <a:r>
              <a:rPr lang="en">
                <a:latin typeface="Roboto"/>
                <a:ea typeface="Roboto"/>
                <a:cs typeface="Roboto"/>
                <a:sym typeface="Roboto"/>
              </a:rPr>
              <a:t> = indicates the iteration number</a:t>
            </a:r>
            <a:endParaRPr b="1" sz="1600">
              <a:solidFill>
                <a:srgbClr val="FF0000"/>
              </a:solidFill>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Xi</a:t>
            </a:r>
            <a:r>
              <a:rPr lang="en">
                <a:latin typeface="Roboto"/>
                <a:ea typeface="Roboto"/>
                <a:cs typeface="Roboto"/>
                <a:sym typeface="Roboto"/>
              </a:rPr>
              <a:t> = a single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Vi</a:t>
            </a:r>
            <a:r>
              <a:rPr lang="en">
                <a:latin typeface="Roboto"/>
                <a:ea typeface="Roboto"/>
                <a:cs typeface="Roboto"/>
                <a:sym typeface="Roboto"/>
              </a:rPr>
              <a:t> = a single i’th velocity vector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P</a:t>
            </a:r>
            <a:r>
              <a:rPr lang="en">
                <a:solidFill>
                  <a:srgbClr val="0000FF"/>
                </a:solidFill>
                <a:latin typeface="Roboto"/>
                <a:ea typeface="Roboto"/>
                <a:cs typeface="Roboto"/>
                <a:sym typeface="Roboto"/>
              </a:rPr>
              <a:t>_best_i</a:t>
            </a:r>
            <a:r>
              <a:rPr lang="en">
                <a:latin typeface="Roboto"/>
                <a:ea typeface="Roboto"/>
                <a:cs typeface="Roboto"/>
                <a:sym typeface="Roboto"/>
              </a:rPr>
              <a:t> = indicates the best solution obtained by i’th particle so far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G_best</a:t>
            </a:r>
            <a:r>
              <a:rPr lang="en">
                <a:latin typeface="Roboto"/>
                <a:ea typeface="Roboto"/>
                <a:cs typeface="Roboto"/>
                <a:sym typeface="Roboto"/>
              </a:rPr>
              <a:t> = indicates the best solution obtained by the whole swarm so far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c1</a:t>
            </a:r>
            <a:r>
              <a:rPr lang="en">
                <a:latin typeface="Roboto"/>
                <a:ea typeface="Roboto"/>
                <a:cs typeface="Roboto"/>
                <a:sym typeface="Roboto"/>
              </a:rPr>
              <a:t> = inertia weight</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c2</a:t>
            </a:r>
            <a:r>
              <a:rPr lang="en">
                <a:latin typeface="Roboto"/>
                <a:ea typeface="Roboto"/>
                <a:cs typeface="Roboto"/>
                <a:sym typeface="Roboto"/>
              </a:rPr>
              <a:t> = acceleration coefficient of P_best</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c3</a:t>
            </a:r>
            <a:r>
              <a:rPr lang="en">
                <a:latin typeface="Roboto"/>
                <a:ea typeface="Roboto"/>
                <a:cs typeface="Roboto"/>
                <a:sym typeface="Roboto"/>
              </a:rPr>
              <a:t> = acceleration coefficient of G_best</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MODIFIED DPSO</a:t>
            </a:r>
            <a:endParaRPr b="1" sz="2400"/>
          </a:p>
        </p:txBody>
      </p:sp>
      <p:sp>
        <p:nvSpPr>
          <p:cNvPr id="292" name="Google Shape;292;p50"/>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4285F4"/>
                </a:solidFill>
                <a:latin typeface="Roboto"/>
                <a:ea typeface="Roboto"/>
                <a:cs typeface="Roboto"/>
                <a:sym typeface="Roboto"/>
              </a:rPr>
              <a:t>POPULATION UPDATION</a:t>
            </a:r>
            <a:endParaRPr b="1" sz="1600">
              <a:solidFill>
                <a:srgbClr val="4285F4"/>
              </a:solidFill>
              <a:latin typeface="Roboto"/>
              <a:ea typeface="Roboto"/>
              <a:cs typeface="Roboto"/>
              <a:sym typeface="Roboto"/>
            </a:endParaRPr>
          </a:p>
        </p:txBody>
      </p:sp>
      <p:sp>
        <p:nvSpPr>
          <p:cNvPr id="293" name="Google Shape;293;p50"/>
          <p:cNvSpPr txBox="1"/>
          <p:nvPr/>
        </p:nvSpPr>
        <p:spPr>
          <a:xfrm>
            <a:off x="501625" y="1250300"/>
            <a:ext cx="81381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33333"/>
                </a:solidFill>
                <a:latin typeface="Lato"/>
                <a:ea typeface="Lato"/>
                <a:cs typeface="Lato"/>
                <a:sym typeface="Lato"/>
              </a:rPr>
              <a:t>For implementing the modified DPSO method, the velocity vector is taken as an array of integers ranging from [0 - no.of.tasks] instead of velocity pairs that is used in most of the paper.</a:t>
            </a:r>
            <a:endParaRPr>
              <a:solidFill>
                <a:srgbClr val="333333"/>
              </a:solidFill>
              <a:latin typeface="Lato"/>
              <a:ea typeface="Lato"/>
              <a:cs typeface="Lato"/>
              <a:sym typeface="Lato"/>
            </a:endParaRPr>
          </a:p>
          <a:p>
            <a:pPr indent="0" lvl="0" marL="0" rtl="0" algn="l">
              <a:spcBef>
                <a:spcPts val="0"/>
              </a:spcBef>
              <a:spcAft>
                <a:spcPts val="0"/>
              </a:spcAft>
              <a:buNone/>
            </a:pPr>
            <a:r>
              <a:rPr lang="en">
                <a:solidFill>
                  <a:srgbClr val="333333"/>
                </a:solidFill>
                <a:latin typeface="Lato"/>
                <a:ea typeface="Lato"/>
                <a:cs typeface="Lato"/>
                <a:sym typeface="Lato"/>
              </a:rPr>
              <a:t>These velocity vectors are used to update the population using certain conditions. They are, </a:t>
            </a:r>
            <a:endParaRPr>
              <a:solidFill>
                <a:srgbClr val="333333"/>
              </a:solidFill>
              <a:latin typeface="Lato"/>
              <a:ea typeface="Lato"/>
              <a:cs typeface="Lato"/>
              <a:sym typeface="Lato"/>
            </a:endParaRPr>
          </a:p>
          <a:p>
            <a:pPr indent="0" lvl="0" marL="0" rtl="0" algn="l">
              <a:spcBef>
                <a:spcPts val="0"/>
              </a:spcBef>
              <a:spcAft>
                <a:spcPts val="0"/>
              </a:spcAft>
              <a:buNone/>
            </a:pPr>
            <a:r>
              <a:t/>
            </a:r>
            <a:endParaRPr>
              <a:solidFill>
                <a:srgbClr val="F46524"/>
              </a:solidFill>
              <a:latin typeface="Lato"/>
              <a:ea typeface="Lato"/>
              <a:cs typeface="Lato"/>
              <a:sym typeface="Lato"/>
            </a:endParaRPr>
          </a:p>
          <a:p>
            <a:pPr indent="0" lvl="0" marL="0" rtl="0" algn="l">
              <a:spcBef>
                <a:spcPts val="0"/>
              </a:spcBef>
              <a:spcAft>
                <a:spcPts val="0"/>
              </a:spcAft>
              <a:buNone/>
            </a:pPr>
            <a:r>
              <a:rPr b="1" lang="en">
                <a:solidFill>
                  <a:srgbClr val="FF0000"/>
                </a:solidFill>
                <a:latin typeface="Lato"/>
                <a:ea typeface="Lato"/>
                <a:cs typeface="Lato"/>
                <a:sym typeface="Lato"/>
              </a:rPr>
              <a:t>SUBTRACTION (position - position)</a:t>
            </a:r>
            <a:r>
              <a:rPr b="1" lang="en" sz="1200">
                <a:solidFill>
                  <a:srgbClr val="FF0000"/>
                </a:solidFill>
                <a:latin typeface="Lato"/>
                <a:ea typeface="Lato"/>
                <a:cs typeface="Lato"/>
                <a:sym typeface="Lato"/>
              </a:rPr>
              <a:t> </a:t>
            </a:r>
            <a:endParaRPr b="1" sz="1200">
              <a:solidFill>
                <a:srgbClr val="FF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Let X1,t = [x1,1, x1,2, x1,3, x1,4, x1,5, x1,6, x1,7]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X2,t = [x2,1, x2,2, x2,3, x2,4, x2,5, x2,6, x2,7]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V1,t =X1,t -  X2,t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In this case, if x1 and x2 in the jth position are equal, then v1= 0. Otherwise, v1=x1. For example,</a:t>
            </a:r>
            <a:r>
              <a:rPr lang="en" sz="1200">
                <a:solidFill>
                  <a:srgbClr val="0000FF"/>
                </a:solidFill>
                <a:latin typeface="Lato"/>
                <a:ea typeface="Lato"/>
                <a:cs typeface="Lato"/>
                <a:sym typeface="Lato"/>
              </a:rPr>
              <a:t> </a:t>
            </a:r>
            <a:endParaRPr sz="1200">
              <a:solidFill>
                <a:srgbClr val="0000FF"/>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t/>
            </a:r>
            <a:endParaRPr>
              <a:solidFill>
                <a:srgbClr val="F46524"/>
              </a:solidFill>
              <a:latin typeface="Lato"/>
              <a:ea typeface="Lato"/>
              <a:cs typeface="Lato"/>
              <a:sym typeface="Lato"/>
            </a:endParaRPr>
          </a:p>
        </p:txBody>
      </p:sp>
      <p:pic>
        <p:nvPicPr>
          <p:cNvPr id="294" name="Google Shape;294;p50"/>
          <p:cNvPicPr preferRelativeResize="0"/>
          <p:nvPr/>
        </p:nvPicPr>
        <p:blipFill>
          <a:blip r:embed="rId3">
            <a:alphaModFix/>
          </a:blip>
          <a:stretch>
            <a:fillRect/>
          </a:stretch>
        </p:blipFill>
        <p:spPr>
          <a:xfrm>
            <a:off x="5869725" y="1985500"/>
            <a:ext cx="3166975" cy="941875"/>
          </a:xfrm>
          <a:prstGeom prst="rect">
            <a:avLst/>
          </a:prstGeom>
          <a:noFill/>
          <a:ln cap="flat" cmpd="sng" w="9525">
            <a:solidFill>
              <a:srgbClr val="000000"/>
            </a:solidFill>
            <a:prstDash val="solid"/>
            <a:round/>
            <a:headEnd len="sm" w="sm" type="none"/>
            <a:tailEnd len="sm" w="sm" type="none"/>
          </a:ln>
        </p:spPr>
      </p:pic>
      <p:sp>
        <p:nvSpPr>
          <p:cNvPr id="295" name="Google Shape;295;p50"/>
          <p:cNvSpPr txBox="1"/>
          <p:nvPr/>
        </p:nvSpPr>
        <p:spPr>
          <a:xfrm>
            <a:off x="442500" y="3436475"/>
            <a:ext cx="55695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ADDITION (position + velocity)</a:t>
            </a:r>
            <a:r>
              <a:rPr b="1" lang="en" sz="1200">
                <a:solidFill>
                  <a:srgbClr val="FF0000"/>
                </a:solidFill>
                <a:latin typeface="Lato"/>
                <a:ea typeface="Lato"/>
                <a:cs typeface="Lato"/>
                <a:sym typeface="Lato"/>
              </a:rPr>
              <a:t> </a:t>
            </a:r>
            <a:endParaRPr b="1" sz="1200">
              <a:solidFill>
                <a:srgbClr val="FF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If the jth element of velocity (vj) is equal to 0, the jth position value (xj,t) is inserted into the jth element of the new position (xj,t+1).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In the meantime, if vj is nonzero and does not appear in the new position, then xj,t+1=vj. Otherwise, xj,t+1 is equal to 0. For example, </a:t>
            </a:r>
            <a:endParaRPr>
              <a:latin typeface="Lato"/>
              <a:ea typeface="Lato"/>
              <a:cs typeface="Lato"/>
              <a:sym typeface="Lato"/>
            </a:endParaRPr>
          </a:p>
        </p:txBody>
      </p:sp>
      <p:pic>
        <p:nvPicPr>
          <p:cNvPr id="296" name="Google Shape;296;p50"/>
          <p:cNvPicPr preferRelativeResize="0"/>
          <p:nvPr/>
        </p:nvPicPr>
        <p:blipFill>
          <a:blip r:embed="rId4">
            <a:alphaModFix/>
          </a:blip>
          <a:stretch>
            <a:fillRect/>
          </a:stretch>
        </p:blipFill>
        <p:spPr>
          <a:xfrm>
            <a:off x="6012000" y="3769650"/>
            <a:ext cx="3024700" cy="9418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MODIFIED DPSO</a:t>
            </a:r>
            <a:endParaRPr b="1" sz="2400"/>
          </a:p>
        </p:txBody>
      </p:sp>
      <p:sp>
        <p:nvSpPr>
          <p:cNvPr id="302" name="Google Shape;302;p51"/>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4285F4"/>
                </a:solidFill>
                <a:latin typeface="Roboto"/>
                <a:ea typeface="Roboto"/>
                <a:cs typeface="Roboto"/>
                <a:sym typeface="Roboto"/>
              </a:rPr>
              <a:t>POPULATION UPDATION</a:t>
            </a:r>
            <a:endParaRPr b="1" sz="1600">
              <a:solidFill>
                <a:srgbClr val="4285F4"/>
              </a:solidFill>
              <a:latin typeface="Roboto"/>
              <a:ea typeface="Roboto"/>
              <a:cs typeface="Roboto"/>
              <a:sym typeface="Roboto"/>
            </a:endParaRPr>
          </a:p>
        </p:txBody>
      </p:sp>
      <p:sp>
        <p:nvSpPr>
          <p:cNvPr id="303" name="Google Shape;303;p51"/>
          <p:cNvSpPr txBox="1"/>
          <p:nvPr/>
        </p:nvSpPr>
        <p:spPr>
          <a:xfrm>
            <a:off x="442500" y="1224725"/>
            <a:ext cx="54198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ADDITION (velocity + velocity)</a:t>
            </a:r>
            <a:r>
              <a:rPr b="1" lang="en" sz="1200">
                <a:solidFill>
                  <a:srgbClr val="FF0000"/>
                </a:solidFill>
                <a:latin typeface="Lato"/>
                <a:ea typeface="Lato"/>
                <a:cs typeface="Lato"/>
                <a:sym typeface="Lato"/>
              </a:rPr>
              <a:t> </a:t>
            </a:r>
            <a:endParaRPr b="1" sz="1200">
              <a:solidFill>
                <a:srgbClr val="FF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new velocity, V=V1 + V2, the jth element of V can be derived as follows,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Vj = v1,j  IF  v1,j!=0 &amp;&amp; v2,j!=0</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Vj = v1,j  IF  v1,j!=0 &amp;&amp; v2,j==0</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Vj = v2,j  OTHERWISE</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example, </a:t>
            </a:r>
            <a:endParaRPr sz="1200">
              <a:latin typeface="Lato"/>
              <a:ea typeface="Lato"/>
              <a:cs typeface="Lato"/>
              <a:sym typeface="Lato"/>
            </a:endParaRPr>
          </a:p>
        </p:txBody>
      </p:sp>
      <p:pic>
        <p:nvPicPr>
          <p:cNvPr id="304" name="Google Shape;304;p51"/>
          <p:cNvPicPr preferRelativeResize="0"/>
          <p:nvPr/>
        </p:nvPicPr>
        <p:blipFill>
          <a:blip r:embed="rId3">
            <a:alphaModFix/>
          </a:blip>
          <a:stretch>
            <a:fillRect/>
          </a:stretch>
        </p:blipFill>
        <p:spPr>
          <a:xfrm>
            <a:off x="5969725" y="1381150"/>
            <a:ext cx="2917700" cy="1010750"/>
          </a:xfrm>
          <a:prstGeom prst="rect">
            <a:avLst/>
          </a:prstGeom>
          <a:noFill/>
          <a:ln cap="flat" cmpd="sng" w="9525">
            <a:solidFill>
              <a:srgbClr val="000000"/>
            </a:solidFill>
            <a:prstDash val="solid"/>
            <a:round/>
            <a:headEnd len="sm" w="sm" type="none"/>
            <a:tailEnd len="sm" w="sm" type="none"/>
          </a:ln>
        </p:spPr>
      </p:pic>
      <p:sp>
        <p:nvSpPr>
          <p:cNvPr id="305" name="Google Shape;305;p51"/>
          <p:cNvSpPr txBox="1"/>
          <p:nvPr/>
        </p:nvSpPr>
        <p:spPr>
          <a:xfrm>
            <a:off x="442500" y="2571750"/>
            <a:ext cx="50685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MULTIPLICATION (coefficient * velocity)</a:t>
            </a:r>
            <a:r>
              <a:rPr lang="en" sz="1200">
                <a:solidFill>
                  <a:srgbClr val="F46524"/>
                </a:solidFill>
                <a:latin typeface="Lato"/>
                <a:ea typeface="Lato"/>
                <a:cs typeface="Lato"/>
                <a:sym typeface="Lato"/>
              </a:rPr>
              <a:t> </a:t>
            </a:r>
            <a:endParaRPr sz="1200">
              <a:solidFill>
                <a:srgbClr val="F46524"/>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This operation can be represented as V2= c * V1, where coefficient c is lies in[0, 1] is used to control the effect of V1 that inherit in V2.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this purpose, a random number, r that lies in [0, 1] is generated. IF r&lt; c, v2=v1,  ELSE  v2= 0.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example, </a:t>
            </a:r>
            <a:endParaRPr sz="1200">
              <a:latin typeface="Lato"/>
              <a:ea typeface="Lato"/>
              <a:cs typeface="Lato"/>
              <a:sym typeface="Lato"/>
            </a:endParaRPr>
          </a:p>
        </p:txBody>
      </p:sp>
      <p:pic>
        <p:nvPicPr>
          <p:cNvPr id="306" name="Google Shape;306;p51"/>
          <p:cNvPicPr preferRelativeResize="0"/>
          <p:nvPr/>
        </p:nvPicPr>
        <p:blipFill>
          <a:blip r:embed="rId4">
            <a:alphaModFix/>
          </a:blip>
          <a:stretch>
            <a:fillRect/>
          </a:stretch>
        </p:blipFill>
        <p:spPr>
          <a:xfrm>
            <a:off x="5969725" y="2698225"/>
            <a:ext cx="2917700" cy="1070650"/>
          </a:xfrm>
          <a:prstGeom prst="rect">
            <a:avLst/>
          </a:prstGeom>
          <a:noFill/>
          <a:ln cap="flat" cmpd="sng" w="9525">
            <a:solidFill>
              <a:srgbClr val="000000"/>
            </a:solidFill>
            <a:prstDash val="solid"/>
            <a:round/>
            <a:headEnd len="sm" w="sm" type="none"/>
            <a:tailEnd len="sm" w="sm" type="none"/>
          </a:ln>
        </p:spPr>
      </p:pic>
      <p:sp>
        <p:nvSpPr>
          <p:cNvPr id="307" name="Google Shape;307;p51"/>
          <p:cNvSpPr txBox="1"/>
          <p:nvPr/>
        </p:nvSpPr>
        <p:spPr>
          <a:xfrm>
            <a:off x="442500" y="3863250"/>
            <a:ext cx="54198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REPAIR FUNCTION</a:t>
            </a:r>
            <a:r>
              <a:rPr b="1" lang="en" sz="1200">
                <a:solidFill>
                  <a:srgbClr val="FF0000"/>
                </a:solidFill>
                <a:latin typeface="Lato"/>
                <a:ea typeface="Lato"/>
                <a:cs typeface="Lato"/>
                <a:sym typeface="Lato"/>
              </a:rPr>
              <a:t> </a:t>
            </a:r>
            <a:endParaRPr b="1" sz="1200">
              <a:solidFill>
                <a:srgbClr val="FF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This function is used to repair a sequence which does not follow the precedence relation.</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This does multiple swaps and replacements so that the given sequence is in bounds with the precedence relation.</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example, </a:t>
            </a:r>
            <a:endParaRPr sz="1200">
              <a:latin typeface="Lato"/>
              <a:ea typeface="Lato"/>
              <a:cs typeface="Lato"/>
              <a:sym typeface="Lato"/>
            </a:endParaRPr>
          </a:p>
        </p:txBody>
      </p:sp>
      <p:pic>
        <p:nvPicPr>
          <p:cNvPr id="308" name="Google Shape;308;p51"/>
          <p:cNvPicPr preferRelativeResize="0"/>
          <p:nvPr/>
        </p:nvPicPr>
        <p:blipFill>
          <a:blip r:embed="rId5">
            <a:alphaModFix/>
          </a:blip>
          <a:stretch>
            <a:fillRect/>
          </a:stretch>
        </p:blipFill>
        <p:spPr>
          <a:xfrm>
            <a:off x="6007150" y="4123813"/>
            <a:ext cx="2917700" cy="8024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265500" y="1233175"/>
            <a:ext cx="4045200" cy="2124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a:t>WORKING OF TRADITIONAL</a:t>
            </a:r>
            <a:r>
              <a:rPr b="1" lang="en"/>
              <a:t> TLBO</a:t>
            </a:r>
            <a:endParaRPr b="1"/>
          </a:p>
        </p:txBody>
      </p:sp>
      <p:pic>
        <p:nvPicPr>
          <p:cNvPr id="314" name="Google Shape;314;p52"/>
          <p:cNvPicPr preferRelativeResize="0"/>
          <p:nvPr/>
        </p:nvPicPr>
        <p:blipFill>
          <a:blip r:embed="rId3">
            <a:alphaModFix/>
          </a:blip>
          <a:stretch>
            <a:fillRect/>
          </a:stretch>
        </p:blipFill>
        <p:spPr>
          <a:xfrm>
            <a:off x="5053650" y="42500"/>
            <a:ext cx="3420975" cy="5058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302925" y="0"/>
            <a:ext cx="4045200" cy="1477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a:t>WORKING OF HYBRID </a:t>
            </a:r>
            <a:r>
              <a:rPr b="1" lang="en"/>
              <a:t>TLBO</a:t>
            </a:r>
            <a:endParaRPr b="1"/>
          </a:p>
        </p:txBody>
      </p:sp>
      <p:pic>
        <p:nvPicPr>
          <p:cNvPr id="320" name="Google Shape;320;p53"/>
          <p:cNvPicPr preferRelativeResize="0"/>
          <p:nvPr/>
        </p:nvPicPr>
        <p:blipFill>
          <a:blip r:embed="rId3">
            <a:alphaModFix/>
          </a:blip>
          <a:stretch>
            <a:fillRect/>
          </a:stretch>
        </p:blipFill>
        <p:spPr>
          <a:xfrm>
            <a:off x="4716750" y="134775"/>
            <a:ext cx="4304974" cy="4881449"/>
          </a:xfrm>
          <a:prstGeom prst="rect">
            <a:avLst/>
          </a:prstGeom>
          <a:noFill/>
          <a:ln>
            <a:noFill/>
          </a:ln>
        </p:spPr>
      </p:pic>
      <p:sp>
        <p:nvSpPr>
          <p:cNvPr id="321" name="Google Shape;321;p53"/>
          <p:cNvSpPr txBox="1"/>
          <p:nvPr/>
        </p:nvSpPr>
        <p:spPr>
          <a:xfrm>
            <a:off x="151425" y="1797275"/>
            <a:ext cx="43482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Roboto"/>
                <a:ea typeface="Roboto"/>
                <a:cs typeface="Roboto"/>
                <a:sym typeface="Roboto"/>
              </a:rPr>
              <a:t>NOTATIONS USED:</a:t>
            </a:r>
            <a:endParaRPr b="1" sz="1600">
              <a:solidFill>
                <a:srgbClr val="FF0000"/>
              </a:solidFill>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X_i</a:t>
            </a:r>
            <a:r>
              <a:rPr lang="en">
                <a:latin typeface="Roboto"/>
                <a:ea typeface="Roboto"/>
                <a:cs typeface="Roboto"/>
                <a:sym typeface="Roboto"/>
              </a:rPr>
              <a:t> = a single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r</a:t>
            </a:r>
            <a:r>
              <a:rPr lang="en">
                <a:latin typeface="Roboto"/>
                <a:ea typeface="Roboto"/>
                <a:cs typeface="Roboto"/>
                <a:sym typeface="Roboto"/>
              </a:rPr>
              <a:t> = Coefficient that indicates the impact of the mean of the population and the teacher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Tf</a:t>
            </a:r>
            <a:r>
              <a:rPr lang="en">
                <a:latin typeface="Roboto"/>
                <a:ea typeface="Roboto"/>
                <a:cs typeface="Roboto"/>
                <a:sym typeface="Roboto"/>
              </a:rPr>
              <a:t> = Teaching coefficient that indicates the impact of teacher </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X_new</a:t>
            </a:r>
            <a:r>
              <a:rPr lang="en">
                <a:latin typeface="Roboto"/>
                <a:ea typeface="Roboto"/>
                <a:cs typeface="Roboto"/>
                <a:sym typeface="Roboto"/>
              </a:rPr>
              <a:t> = newly generated solution for the ith solution in the population </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X_mean</a:t>
            </a:r>
            <a:r>
              <a:rPr lang="en">
                <a:latin typeface="Roboto"/>
                <a:ea typeface="Roboto"/>
                <a:cs typeface="Roboto"/>
                <a:sym typeface="Roboto"/>
              </a:rPr>
              <a:t> = mean of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X_best</a:t>
            </a:r>
            <a:r>
              <a:rPr lang="en">
                <a:latin typeface="Roboto"/>
                <a:ea typeface="Roboto"/>
                <a:cs typeface="Roboto"/>
                <a:sym typeface="Roboto"/>
              </a:rPr>
              <a:t> = teacher (best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X_partner</a:t>
            </a:r>
            <a:r>
              <a:rPr lang="en">
                <a:latin typeface="Roboto"/>
                <a:ea typeface="Roboto"/>
                <a:cs typeface="Roboto"/>
                <a:sym typeface="Roboto"/>
              </a:rPr>
              <a:t> = mean of the population</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idx="2" type="body"/>
          </p:nvPr>
        </p:nvSpPr>
        <p:spPr>
          <a:xfrm>
            <a:off x="4806600" y="724200"/>
            <a:ext cx="4057800" cy="3695100"/>
          </a:xfrm>
          <a:prstGeom prst="rect">
            <a:avLst/>
          </a:prstGeom>
        </p:spPr>
        <p:txBody>
          <a:bodyPr anchorCtr="0" anchor="ctr" bIns="91425" lIns="91425" spcFirstLastPara="1" rIns="91425" wrap="square" tIns="91425">
            <a:normAutofit lnSpcReduction="10000"/>
          </a:bodyPr>
          <a:lstStyle/>
          <a:p>
            <a:pPr indent="-361950" lvl="0" marL="457200" rtl="0" algn="l">
              <a:spcBef>
                <a:spcPts val="0"/>
              </a:spcBef>
              <a:spcAft>
                <a:spcPts val="0"/>
              </a:spcAft>
              <a:buClr>
                <a:schemeClr val="accent6"/>
              </a:buClr>
              <a:buSzPts val="2100"/>
              <a:buAutoNum type="arabicPeriod"/>
            </a:pPr>
            <a:r>
              <a:rPr b="1" lang="en"/>
              <a:t>INTRODUCTION</a:t>
            </a:r>
            <a:endParaRPr b="1"/>
          </a:p>
          <a:p>
            <a:pPr indent="-361950" lvl="0" marL="457200" rtl="0" algn="l">
              <a:spcBef>
                <a:spcPts val="0"/>
              </a:spcBef>
              <a:spcAft>
                <a:spcPts val="0"/>
              </a:spcAft>
              <a:buClr>
                <a:schemeClr val="accent6"/>
              </a:buClr>
              <a:buSzPts val="2100"/>
              <a:buAutoNum type="arabicPeriod"/>
            </a:pPr>
            <a:r>
              <a:rPr b="1" lang="en"/>
              <a:t>PROBLEM DEFINITION</a:t>
            </a:r>
            <a:endParaRPr b="1"/>
          </a:p>
          <a:p>
            <a:pPr indent="-361950" lvl="0" marL="457200" rtl="0" algn="l">
              <a:spcBef>
                <a:spcPts val="0"/>
              </a:spcBef>
              <a:spcAft>
                <a:spcPts val="0"/>
              </a:spcAft>
              <a:buClr>
                <a:schemeClr val="accent6"/>
              </a:buClr>
              <a:buSzPts val="2100"/>
              <a:buAutoNum type="arabicPeriod"/>
            </a:pPr>
            <a:r>
              <a:rPr b="1" lang="en"/>
              <a:t>LITERATURE REVIEW</a:t>
            </a:r>
            <a:endParaRPr b="1"/>
          </a:p>
          <a:p>
            <a:pPr indent="-361950" lvl="0" marL="457200" rtl="0" algn="l">
              <a:spcBef>
                <a:spcPts val="0"/>
              </a:spcBef>
              <a:spcAft>
                <a:spcPts val="0"/>
              </a:spcAft>
              <a:buClr>
                <a:schemeClr val="accent6"/>
              </a:buClr>
              <a:buSzPts val="2100"/>
              <a:buAutoNum type="arabicPeriod"/>
            </a:pPr>
            <a:r>
              <a:rPr b="1" lang="en"/>
              <a:t>LITERATURE GAP</a:t>
            </a:r>
            <a:endParaRPr b="1"/>
          </a:p>
          <a:p>
            <a:pPr indent="-361950" lvl="0" marL="457200" rtl="0" algn="l">
              <a:spcBef>
                <a:spcPts val="0"/>
              </a:spcBef>
              <a:spcAft>
                <a:spcPts val="0"/>
              </a:spcAft>
              <a:buClr>
                <a:schemeClr val="accent6"/>
              </a:buClr>
              <a:buSzPts val="2100"/>
              <a:buAutoNum type="arabicPeriod"/>
            </a:pPr>
            <a:r>
              <a:rPr b="1" lang="en"/>
              <a:t>WORK CARRIED OUT SO FAR</a:t>
            </a:r>
            <a:endParaRPr b="1"/>
          </a:p>
          <a:p>
            <a:pPr indent="-361950" lvl="0" marL="457200" rtl="0" algn="l">
              <a:spcBef>
                <a:spcPts val="0"/>
              </a:spcBef>
              <a:spcAft>
                <a:spcPts val="0"/>
              </a:spcAft>
              <a:buClr>
                <a:schemeClr val="accent6"/>
              </a:buClr>
              <a:buSzPts val="2100"/>
              <a:buAutoNum type="arabicPeriod"/>
            </a:pPr>
            <a:r>
              <a:rPr b="1" lang="en"/>
              <a:t>METHODOLOGY</a:t>
            </a:r>
            <a:endParaRPr b="1"/>
          </a:p>
          <a:p>
            <a:pPr indent="-361950" lvl="0" marL="457200" rtl="0" algn="l">
              <a:spcBef>
                <a:spcPts val="0"/>
              </a:spcBef>
              <a:spcAft>
                <a:spcPts val="0"/>
              </a:spcAft>
              <a:buClr>
                <a:schemeClr val="accent6"/>
              </a:buClr>
              <a:buSzPts val="2100"/>
              <a:buAutoNum type="arabicPeriod"/>
            </a:pPr>
            <a:r>
              <a:rPr b="1" lang="en"/>
              <a:t>RESULTS</a:t>
            </a:r>
            <a:endParaRPr b="1"/>
          </a:p>
          <a:p>
            <a:pPr indent="-361950" lvl="0" marL="457200" rtl="0" algn="l">
              <a:spcBef>
                <a:spcPts val="0"/>
              </a:spcBef>
              <a:spcAft>
                <a:spcPts val="0"/>
              </a:spcAft>
              <a:buClr>
                <a:schemeClr val="accent6"/>
              </a:buClr>
              <a:buSzPts val="2100"/>
              <a:buAutoNum type="arabicPeriod"/>
            </a:pPr>
            <a:r>
              <a:rPr b="1" lang="en"/>
              <a:t>GOALS FOR NEXT REVIEW</a:t>
            </a:r>
            <a:endParaRPr b="1"/>
          </a:p>
          <a:p>
            <a:pPr indent="-361950" lvl="0" marL="457200" rtl="0" algn="l">
              <a:spcBef>
                <a:spcPts val="0"/>
              </a:spcBef>
              <a:spcAft>
                <a:spcPts val="0"/>
              </a:spcAft>
              <a:buClr>
                <a:schemeClr val="accent6"/>
              </a:buClr>
              <a:buSzPts val="2100"/>
              <a:buAutoNum type="arabicPeriod"/>
            </a:pPr>
            <a:r>
              <a:rPr b="1" lang="en"/>
              <a:t>MILESTONES</a:t>
            </a:r>
            <a:endParaRPr b="1"/>
          </a:p>
          <a:p>
            <a:pPr indent="-361950" lvl="0" marL="457200" rtl="0" algn="l">
              <a:spcBef>
                <a:spcPts val="0"/>
              </a:spcBef>
              <a:spcAft>
                <a:spcPts val="0"/>
              </a:spcAft>
              <a:buClr>
                <a:schemeClr val="accent6"/>
              </a:buClr>
              <a:buSzPts val="2100"/>
              <a:buAutoNum type="arabicPeriod"/>
            </a:pPr>
            <a:r>
              <a:rPr b="1" lang="en"/>
              <a:t>REFERENCES</a:t>
            </a:r>
            <a:endParaRPr b="1"/>
          </a:p>
        </p:txBody>
      </p:sp>
      <p:pic>
        <p:nvPicPr>
          <p:cNvPr id="146" name="Google Shape;146;p27"/>
          <p:cNvPicPr preferRelativeResize="0"/>
          <p:nvPr/>
        </p:nvPicPr>
        <p:blipFill rotWithShape="1">
          <a:blip r:embed="rId3">
            <a:alphaModFix/>
          </a:blip>
          <a:srcRect b="6050" l="0" r="0" t="-6050"/>
          <a:stretch/>
        </p:blipFill>
        <p:spPr>
          <a:xfrm>
            <a:off x="202150" y="1182925"/>
            <a:ext cx="4147750" cy="2635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CALCULATING THE MEAN OF THE POPULATION</a:t>
            </a:r>
            <a:endParaRPr b="1" sz="1600">
              <a:solidFill>
                <a:schemeClr val="dk1"/>
              </a:solidFill>
              <a:latin typeface="Roboto"/>
              <a:ea typeface="Roboto"/>
              <a:cs typeface="Roboto"/>
              <a:sym typeface="Roboto"/>
            </a:endParaRPr>
          </a:p>
        </p:txBody>
      </p:sp>
      <p:sp>
        <p:nvSpPr>
          <p:cNvPr id="327" name="Google Shape;327;p54"/>
          <p:cNvSpPr txBox="1"/>
          <p:nvPr/>
        </p:nvSpPr>
        <p:spPr>
          <a:xfrm>
            <a:off x="693300" y="1224725"/>
            <a:ext cx="8036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mentioned in the previous slide, in teacher phase calculation of the mean of the population is used in the equation, </a:t>
            </a:r>
            <a:r>
              <a:rPr b="1" lang="en">
                <a:solidFill>
                  <a:srgbClr val="FF0000"/>
                </a:solidFill>
                <a:latin typeface="Roboto"/>
                <a:ea typeface="Roboto"/>
                <a:cs typeface="Roboto"/>
                <a:sym typeface="Roboto"/>
              </a:rPr>
              <a:t>X_new = X_i + r * [ </a:t>
            </a:r>
            <a:r>
              <a:rPr b="1" lang="en">
                <a:solidFill>
                  <a:srgbClr val="FF0000"/>
                </a:solidFill>
                <a:highlight>
                  <a:srgbClr val="00FFFF"/>
                </a:highlight>
                <a:latin typeface="Roboto"/>
                <a:ea typeface="Roboto"/>
                <a:cs typeface="Roboto"/>
                <a:sym typeface="Roboto"/>
              </a:rPr>
              <a:t>X_mean</a:t>
            </a:r>
            <a:r>
              <a:rPr b="1" lang="en">
                <a:solidFill>
                  <a:srgbClr val="FF0000"/>
                </a:solidFill>
                <a:latin typeface="Roboto"/>
                <a:ea typeface="Roboto"/>
                <a:cs typeface="Roboto"/>
                <a:sym typeface="Roboto"/>
              </a:rPr>
              <a:t> - (Tf * X_best) ].</a:t>
            </a:r>
            <a:endParaRPr b="1">
              <a:solidFill>
                <a:srgbClr val="FF0000"/>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 the traditional way of calculating the mean can’t be used here (discrete optimization problem), a different methodology is utilised here.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calculation is done 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First the average of the task numbers in that j’th location in the population is calculated.</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calculated average is not already present in the mean sequence, then it is pushed in to mean sequence.</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calculated mean value is already present in the mean sequence, then closest value to the mean in that j’th location of the population is inserted if it is not present in the mean sequence.</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Otherwise, a random number is generated within the range of 1 - n (number of tasks) and is inserted in the mean sequence if it is not already present in the mean sequence.</a:t>
            </a:r>
            <a:endParaRPr>
              <a:solidFill>
                <a:srgbClr val="0000FF"/>
              </a:solidFill>
              <a:latin typeface="Roboto"/>
              <a:ea typeface="Roboto"/>
              <a:cs typeface="Roboto"/>
              <a:sym typeface="Roboto"/>
            </a:endParaRPr>
          </a:p>
        </p:txBody>
      </p:sp>
      <p:sp>
        <p:nvSpPr>
          <p:cNvPr id="328" name="Google Shape;328;p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HYBRID TLBO</a:t>
            </a:r>
            <a:endParaRPr b="1"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SUBTRACTION OPERATOR</a:t>
            </a:r>
            <a:endParaRPr b="1" sz="1600">
              <a:solidFill>
                <a:schemeClr val="dk1"/>
              </a:solidFill>
              <a:latin typeface="Roboto"/>
              <a:ea typeface="Roboto"/>
              <a:cs typeface="Roboto"/>
              <a:sym typeface="Roboto"/>
            </a:endParaRPr>
          </a:p>
        </p:txBody>
      </p:sp>
      <p:sp>
        <p:nvSpPr>
          <p:cNvPr id="334" name="Google Shape;334;p55"/>
          <p:cNvSpPr txBox="1"/>
          <p:nvPr/>
        </p:nvSpPr>
        <p:spPr>
          <a:xfrm>
            <a:off x="693300" y="1224725"/>
            <a:ext cx="8036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mentioned in the previous slide, in teacher phase and learner phase, subtraction of the solutions is done as, </a:t>
            </a:r>
            <a:endParaRPr>
              <a:latin typeface="Roboto"/>
              <a:ea typeface="Roboto"/>
              <a:cs typeface="Roboto"/>
              <a:sym typeface="Roboto"/>
            </a:endParaRPr>
          </a:p>
          <a:p>
            <a:pPr indent="0" lvl="0" marL="1371600" rtl="0" algn="l">
              <a:spcBef>
                <a:spcPts val="0"/>
              </a:spcBef>
              <a:spcAft>
                <a:spcPts val="0"/>
              </a:spcAft>
              <a:buNone/>
            </a:pPr>
            <a:r>
              <a:rPr b="1" lang="en">
                <a:solidFill>
                  <a:srgbClr val="FF0000"/>
                </a:solidFill>
                <a:latin typeface="Roboto"/>
                <a:ea typeface="Roboto"/>
                <a:cs typeface="Roboto"/>
                <a:sym typeface="Roboto"/>
              </a:rPr>
              <a:t>X_new = X_i + r * [ </a:t>
            </a:r>
            <a:r>
              <a:rPr b="1" lang="en">
                <a:solidFill>
                  <a:srgbClr val="FF0000"/>
                </a:solidFill>
                <a:highlight>
                  <a:srgbClr val="00FFFF"/>
                </a:highlight>
                <a:latin typeface="Roboto"/>
                <a:ea typeface="Roboto"/>
                <a:cs typeface="Roboto"/>
                <a:sym typeface="Roboto"/>
              </a:rPr>
              <a:t>X_mean - (Tf * X_best)</a:t>
            </a:r>
            <a:r>
              <a:rPr b="1" lang="en">
                <a:solidFill>
                  <a:srgbClr val="FF0000"/>
                </a:solidFill>
                <a:latin typeface="Roboto"/>
                <a:ea typeface="Roboto"/>
                <a:cs typeface="Roboto"/>
                <a:sym typeface="Roboto"/>
              </a:rPr>
              <a:t> ].</a:t>
            </a:r>
            <a:endParaRPr b="1">
              <a:solidFill>
                <a:srgbClr val="FF0000"/>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 the traditional way of subtraction is not possible here as the variables are discrete, a different methodology is used 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For each task number in i’th position of the sequences, if both the sequence have same task number, then 0 is inserted in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they are not same, a random number is generated between 0 and 1 and is compared with the coefficient(Tf / Tp).</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random number generated is less than the coefficient then, the task number in i’th position from the second sequence is inserted into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Otherwise, 0 is inserted in the i’th position of the result.</a:t>
            </a:r>
            <a:endParaRPr>
              <a:solidFill>
                <a:srgbClr val="0000FF"/>
              </a:solidFill>
              <a:latin typeface="Roboto"/>
              <a:ea typeface="Roboto"/>
              <a:cs typeface="Roboto"/>
              <a:sym typeface="Roboto"/>
            </a:endParaRPr>
          </a:p>
        </p:txBody>
      </p:sp>
      <p:sp>
        <p:nvSpPr>
          <p:cNvPr id="335" name="Google Shape;335;p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HYBRID TLBO</a:t>
            </a:r>
            <a:endParaRPr b="1"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6"/>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ADDITION OPERATOR</a:t>
            </a:r>
            <a:endParaRPr b="1" sz="1600">
              <a:solidFill>
                <a:schemeClr val="dk1"/>
              </a:solidFill>
              <a:latin typeface="Roboto"/>
              <a:ea typeface="Roboto"/>
              <a:cs typeface="Roboto"/>
              <a:sym typeface="Roboto"/>
            </a:endParaRPr>
          </a:p>
        </p:txBody>
      </p:sp>
      <p:sp>
        <p:nvSpPr>
          <p:cNvPr id="341" name="Google Shape;341;p56"/>
          <p:cNvSpPr txBox="1"/>
          <p:nvPr/>
        </p:nvSpPr>
        <p:spPr>
          <a:xfrm>
            <a:off x="693300" y="1224725"/>
            <a:ext cx="8036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mentioned in the previous slide, in teacher phase and learner phase, addition of the solutions is done as, </a:t>
            </a:r>
            <a:endParaRPr>
              <a:latin typeface="Roboto"/>
              <a:ea typeface="Roboto"/>
              <a:cs typeface="Roboto"/>
              <a:sym typeface="Roboto"/>
            </a:endParaRPr>
          </a:p>
          <a:p>
            <a:pPr indent="0" lvl="0" marL="1371600" rtl="0" algn="l">
              <a:spcBef>
                <a:spcPts val="0"/>
              </a:spcBef>
              <a:spcAft>
                <a:spcPts val="0"/>
              </a:spcAft>
              <a:buNone/>
            </a:pPr>
            <a:r>
              <a:rPr b="1" lang="en">
                <a:solidFill>
                  <a:srgbClr val="FF0000"/>
                </a:solidFill>
                <a:latin typeface="Roboto"/>
                <a:ea typeface="Roboto"/>
                <a:cs typeface="Roboto"/>
                <a:sym typeface="Roboto"/>
              </a:rPr>
              <a:t>X_new = </a:t>
            </a:r>
            <a:r>
              <a:rPr b="1" lang="en">
                <a:solidFill>
                  <a:srgbClr val="FF0000"/>
                </a:solidFill>
                <a:highlight>
                  <a:srgbClr val="00FFFF"/>
                </a:highlight>
                <a:latin typeface="Roboto"/>
                <a:ea typeface="Roboto"/>
                <a:cs typeface="Roboto"/>
                <a:sym typeface="Roboto"/>
              </a:rPr>
              <a:t>X_i + r * [ X_mean - (Tf * X_best) </a:t>
            </a:r>
            <a:r>
              <a:rPr b="1" lang="en">
                <a:solidFill>
                  <a:srgbClr val="FF0000"/>
                </a:solidFill>
                <a:highlight>
                  <a:schemeClr val="dk1"/>
                </a:highlight>
                <a:latin typeface="Roboto"/>
                <a:ea typeface="Roboto"/>
                <a:cs typeface="Roboto"/>
                <a:sym typeface="Roboto"/>
              </a:rPr>
              <a:t>]</a:t>
            </a:r>
            <a:r>
              <a:rPr b="1" lang="en">
                <a:solidFill>
                  <a:srgbClr val="FF0000"/>
                </a:solidFill>
                <a:latin typeface="Roboto"/>
                <a:ea typeface="Roboto"/>
                <a:cs typeface="Roboto"/>
                <a:sym typeface="Roboto"/>
              </a:rPr>
              <a:t>.</a:t>
            </a:r>
            <a:endParaRPr b="1">
              <a:solidFill>
                <a:srgbClr val="FF0000"/>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 the traditional way of addition is not possible here as the variables are discrete, a different methodology is used 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For each task number in i’th position of the sequences, if both the sequence have same task number, then task number from in i’th position of first sequence is inserted in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they are not same, a random number is generated between 0 and 1 and is compared with the coefficient(r).</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random number generated is less than the coefficient then, the task number in i’th from the second sequence is inserted into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Otherwise, 0 is inserted in the i’th position of the result.</a:t>
            </a:r>
            <a:endParaRPr>
              <a:solidFill>
                <a:srgbClr val="0000FF"/>
              </a:solidFill>
              <a:latin typeface="Roboto"/>
              <a:ea typeface="Roboto"/>
              <a:cs typeface="Roboto"/>
              <a:sym typeface="Roboto"/>
            </a:endParaRPr>
          </a:p>
        </p:txBody>
      </p:sp>
      <p:sp>
        <p:nvSpPr>
          <p:cNvPr id="342" name="Google Shape;342;p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HYBRID TLBO</a:t>
            </a:r>
            <a:endParaRPr b="1"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descr="Closeup from the side of a hand pushing a knob on an audio mixer" id="347" name="Google Shape;347;p57"/>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48" name="Google Shape;348;p57"/>
          <p:cNvSpPr txBox="1"/>
          <p:nvPr>
            <p:ph type="title"/>
          </p:nvPr>
        </p:nvSpPr>
        <p:spPr>
          <a:xfrm>
            <a:off x="53250" y="2043925"/>
            <a:ext cx="4469700" cy="8157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sz="4100">
                <a:solidFill>
                  <a:schemeClr val="lt1"/>
                </a:solidFill>
              </a:rPr>
              <a:t>7</a:t>
            </a:r>
            <a:r>
              <a:rPr b="1" lang="en" sz="4100">
                <a:solidFill>
                  <a:schemeClr val="lt1"/>
                </a:solidFill>
              </a:rPr>
              <a:t>.RESULTS</a:t>
            </a:r>
            <a:endParaRPr b="1" sz="4100">
              <a:solidFill>
                <a:schemeClr val="lt1"/>
              </a:solidFill>
            </a:endParaRPr>
          </a:p>
        </p:txBody>
      </p:sp>
      <p:sp>
        <p:nvSpPr>
          <p:cNvPr id="349" name="Google Shape;349;p57"/>
          <p:cNvSpPr txBox="1"/>
          <p:nvPr>
            <p:ph idx="2" type="body"/>
          </p:nvPr>
        </p:nvSpPr>
        <p:spPr>
          <a:xfrm>
            <a:off x="4585350" y="1767300"/>
            <a:ext cx="4558800" cy="160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7</a:t>
            </a:r>
            <a:r>
              <a:rPr b="1" lang="en" sz="2400">
                <a:solidFill>
                  <a:schemeClr val="accent6"/>
                </a:solidFill>
              </a:rPr>
              <a:t>.1.</a:t>
            </a:r>
            <a:r>
              <a:rPr b="1" lang="en" sz="2400"/>
              <a:t> </a:t>
            </a:r>
            <a:r>
              <a:rPr lang="en" sz="2400"/>
              <a:t>DATA USED</a:t>
            </a:r>
            <a:endParaRPr sz="2400"/>
          </a:p>
          <a:p>
            <a:pPr indent="0" lvl="0" marL="0" rtl="0" algn="l">
              <a:spcBef>
                <a:spcPts val="1600"/>
              </a:spcBef>
              <a:spcAft>
                <a:spcPts val="1600"/>
              </a:spcAft>
              <a:buNone/>
            </a:pPr>
            <a:r>
              <a:rPr b="1" lang="en" sz="2400">
                <a:solidFill>
                  <a:schemeClr val="accent6"/>
                </a:solidFill>
              </a:rPr>
              <a:t>7</a:t>
            </a:r>
            <a:r>
              <a:rPr b="1" lang="en" sz="2400">
                <a:solidFill>
                  <a:schemeClr val="accent6"/>
                </a:solidFill>
              </a:rPr>
              <a:t>.2.</a:t>
            </a:r>
            <a:r>
              <a:rPr b="1" lang="en" sz="2400"/>
              <a:t> </a:t>
            </a:r>
            <a:r>
              <a:rPr lang="en" sz="2400"/>
              <a:t>MODIFIED DPSO vs HYBRID TLBO</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DATA USED</a:t>
            </a:r>
            <a:endParaRPr b="1" sz="2400"/>
          </a:p>
        </p:txBody>
      </p:sp>
      <p:sp>
        <p:nvSpPr>
          <p:cNvPr id="355" name="Google Shape;355;p58"/>
          <p:cNvSpPr txBox="1"/>
          <p:nvPr/>
        </p:nvSpPr>
        <p:spPr>
          <a:xfrm>
            <a:off x="0" y="786125"/>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TASK TIME AND PRECEDENCE GRAPH</a:t>
            </a:r>
            <a:endParaRPr>
              <a:solidFill>
                <a:srgbClr val="0000FF"/>
              </a:solidFill>
            </a:endParaRPr>
          </a:p>
        </p:txBody>
      </p:sp>
      <p:pic>
        <p:nvPicPr>
          <p:cNvPr id="356" name="Google Shape;356;p58"/>
          <p:cNvPicPr preferRelativeResize="0"/>
          <p:nvPr/>
        </p:nvPicPr>
        <p:blipFill rotWithShape="1">
          <a:blip r:embed="rId3">
            <a:alphaModFix/>
          </a:blip>
          <a:srcRect b="0" l="0" r="47837" t="0"/>
          <a:stretch/>
        </p:blipFill>
        <p:spPr>
          <a:xfrm>
            <a:off x="185775" y="1310200"/>
            <a:ext cx="4575901" cy="3698524"/>
          </a:xfrm>
          <a:prstGeom prst="rect">
            <a:avLst/>
          </a:prstGeom>
          <a:noFill/>
          <a:ln>
            <a:noFill/>
          </a:ln>
        </p:spPr>
      </p:pic>
      <p:pic>
        <p:nvPicPr>
          <p:cNvPr id="357" name="Google Shape;357;p58"/>
          <p:cNvPicPr preferRelativeResize="0"/>
          <p:nvPr/>
        </p:nvPicPr>
        <p:blipFill rotWithShape="1">
          <a:blip r:embed="rId3">
            <a:alphaModFix/>
          </a:blip>
          <a:srcRect b="37245" l="62830" r="0" t="0"/>
          <a:stretch/>
        </p:blipFill>
        <p:spPr>
          <a:xfrm>
            <a:off x="5427975" y="1998988"/>
            <a:ext cx="3260700" cy="2320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DATA USED</a:t>
            </a:r>
            <a:endParaRPr b="1" sz="2400"/>
          </a:p>
        </p:txBody>
      </p:sp>
      <p:sp>
        <p:nvSpPr>
          <p:cNvPr id="363" name="Google Shape;363;p59"/>
          <p:cNvSpPr txBox="1"/>
          <p:nvPr/>
        </p:nvSpPr>
        <p:spPr>
          <a:xfrm>
            <a:off x="0" y="786125"/>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SETUP TIMES</a:t>
            </a:r>
            <a:endParaRPr>
              <a:solidFill>
                <a:srgbClr val="0000FF"/>
              </a:solidFill>
            </a:endParaRPr>
          </a:p>
        </p:txBody>
      </p:sp>
      <p:graphicFrame>
        <p:nvGraphicFramePr>
          <p:cNvPr id="364" name="Google Shape;364;p59"/>
          <p:cNvGraphicFramePr/>
          <p:nvPr/>
        </p:nvGraphicFramePr>
        <p:xfrm>
          <a:off x="892000" y="1663325"/>
          <a:ext cx="3000000" cy="3000000"/>
        </p:xfrm>
        <a:graphic>
          <a:graphicData uri="http://schemas.openxmlformats.org/drawingml/2006/table">
            <a:tbl>
              <a:tblPr>
                <a:noFill/>
                <a:tableStyleId>{FBD22DDB-A0CD-4066-B1BF-BBA02A35D177}</a:tableStyleId>
              </a:tblPr>
              <a:tblGrid>
                <a:gridCol w="658100"/>
                <a:gridCol w="658100"/>
                <a:gridCol w="658100"/>
                <a:gridCol w="658100"/>
                <a:gridCol w="658100"/>
                <a:gridCol w="658100"/>
                <a:gridCol w="658100"/>
                <a:gridCol w="658100"/>
                <a:gridCol w="658100"/>
                <a:gridCol w="658100"/>
                <a:gridCol w="658100"/>
              </a:tblGrid>
              <a:tr h="388725">
                <a:tc>
                  <a:txBody>
                    <a:bodyPr/>
                    <a:lstStyle/>
                    <a:p>
                      <a:pPr indent="0" lvl="0" marL="0" rtl="0" algn="l">
                        <a:spcBef>
                          <a:spcPts val="0"/>
                        </a:spcBef>
                        <a:spcAft>
                          <a:spcPts val="0"/>
                        </a:spcAft>
                        <a:buNone/>
                      </a:pPr>
                      <a:r>
                        <a:rPr lang="en"/>
                        <a:t>18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65" name="Google Shape;365;p59"/>
          <p:cNvSpPr txBox="1"/>
          <p:nvPr/>
        </p:nvSpPr>
        <p:spPr>
          <a:xfrm>
            <a:off x="3347450" y="1201625"/>
            <a:ext cx="153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ACTIVITIES</a:t>
            </a:r>
            <a:endParaRPr sz="1800">
              <a:solidFill>
                <a:srgbClr val="F4B400"/>
              </a:solidFill>
              <a:latin typeface="Lato"/>
              <a:ea typeface="Lato"/>
              <a:cs typeface="Lato"/>
              <a:sym typeface="Lato"/>
            </a:endParaRPr>
          </a:p>
        </p:txBody>
      </p:sp>
      <p:sp>
        <p:nvSpPr>
          <p:cNvPr id="366" name="Google Shape;366;p59"/>
          <p:cNvSpPr txBox="1"/>
          <p:nvPr/>
        </p:nvSpPr>
        <p:spPr>
          <a:xfrm>
            <a:off x="321950" y="1670800"/>
            <a:ext cx="336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p:txBody>
      </p:sp>
      <p:sp>
        <p:nvSpPr>
          <p:cNvPr id="367" name="Google Shape;367;p59"/>
          <p:cNvSpPr txBox="1"/>
          <p:nvPr/>
        </p:nvSpPr>
        <p:spPr>
          <a:xfrm>
            <a:off x="1257800" y="3646125"/>
            <a:ext cx="5712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is the input data used that represents the setup times of 4 robots for given 11 different activities.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setup time is added with the task time for all the robot that performs that particular task. This setup time includes the time for setting up the robot, fixing the tool, etc..,</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DATA USED</a:t>
            </a:r>
            <a:endParaRPr b="1" sz="2400"/>
          </a:p>
        </p:txBody>
      </p:sp>
      <p:sp>
        <p:nvSpPr>
          <p:cNvPr id="373" name="Google Shape;373;p60"/>
          <p:cNvSpPr txBox="1"/>
          <p:nvPr/>
        </p:nvSpPr>
        <p:spPr>
          <a:xfrm>
            <a:off x="0" y="702800"/>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SEQUENCE DEPENDENT TIMES</a:t>
            </a:r>
            <a:endParaRPr>
              <a:solidFill>
                <a:srgbClr val="0000FF"/>
              </a:solidFill>
            </a:endParaRPr>
          </a:p>
        </p:txBody>
      </p:sp>
      <p:pic>
        <p:nvPicPr>
          <p:cNvPr id="374" name="Google Shape;374;p60"/>
          <p:cNvPicPr preferRelativeResize="0"/>
          <p:nvPr/>
        </p:nvPicPr>
        <p:blipFill>
          <a:blip r:embed="rId3">
            <a:alphaModFix/>
          </a:blip>
          <a:stretch>
            <a:fillRect/>
          </a:stretch>
        </p:blipFill>
        <p:spPr>
          <a:xfrm>
            <a:off x="927438" y="1135550"/>
            <a:ext cx="3371850" cy="1905000"/>
          </a:xfrm>
          <a:prstGeom prst="rect">
            <a:avLst/>
          </a:prstGeom>
          <a:noFill/>
          <a:ln>
            <a:noFill/>
          </a:ln>
        </p:spPr>
      </p:pic>
      <p:pic>
        <p:nvPicPr>
          <p:cNvPr id="375" name="Google Shape;375;p60"/>
          <p:cNvPicPr preferRelativeResize="0"/>
          <p:nvPr/>
        </p:nvPicPr>
        <p:blipFill>
          <a:blip r:embed="rId4">
            <a:alphaModFix/>
          </a:blip>
          <a:stretch>
            <a:fillRect/>
          </a:stretch>
        </p:blipFill>
        <p:spPr>
          <a:xfrm>
            <a:off x="5205075" y="1159363"/>
            <a:ext cx="3324225" cy="1857375"/>
          </a:xfrm>
          <a:prstGeom prst="rect">
            <a:avLst/>
          </a:prstGeom>
          <a:noFill/>
          <a:ln>
            <a:noFill/>
          </a:ln>
        </p:spPr>
      </p:pic>
      <p:pic>
        <p:nvPicPr>
          <p:cNvPr id="376" name="Google Shape;376;p60"/>
          <p:cNvPicPr preferRelativeResize="0"/>
          <p:nvPr/>
        </p:nvPicPr>
        <p:blipFill>
          <a:blip r:embed="rId5">
            <a:alphaModFix/>
          </a:blip>
          <a:stretch>
            <a:fillRect/>
          </a:stretch>
        </p:blipFill>
        <p:spPr>
          <a:xfrm>
            <a:off x="1013175" y="3222913"/>
            <a:ext cx="3286125" cy="1838325"/>
          </a:xfrm>
          <a:prstGeom prst="rect">
            <a:avLst/>
          </a:prstGeom>
          <a:noFill/>
          <a:ln>
            <a:noFill/>
          </a:ln>
        </p:spPr>
      </p:pic>
      <p:pic>
        <p:nvPicPr>
          <p:cNvPr id="377" name="Google Shape;377;p60"/>
          <p:cNvPicPr preferRelativeResize="0"/>
          <p:nvPr/>
        </p:nvPicPr>
        <p:blipFill>
          <a:blip r:embed="rId6">
            <a:alphaModFix/>
          </a:blip>
          <a:stretch>
            <a:fillRect/>
          </a:stretch>
        </p:blipFill>
        <p:spPr>
          <a:xfrm>
            <a:off x="5224000" y="3201763"/>
            <a:ext cx="3305297" cy="1880600"/>
          </a:xfrm>
          <a:prstGeom prst="rect">
            <a:avLst/>
          </a:prstGeom>
          <a:noFill/>
          <a:ln>
            <a:noFill/>
          </a:ln>
        </p:spPr>
      </p:pic>
      <p:sp>
        <p:nvSpPr>
          <p:cNvPr id="378" name="Google Shape;378;p60"/>
          <p:cNvSpPr txBox="1"/>
          <p:nvPr/>
        </p:nvSpPr>
        <p:spPr>
          <a:xfrm>
            <a:off x="493800" y="1164500"/>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1</a:t>
            </a:r>
            <a:endParaRPr sz="1800">
              <a:solidFill>
                <a:srgbClr val="F4B400"/>
              </a:solidFill>
              <a:latin typeface="Lato"/>
              <a:ea typeface="Lato"/>
              <a:cs typeface="Lato"/>
              <a:sym typeface="Lato"/>
            </a:endParaRPr>
          </a:p>
        </p:txBody>
      </p:sp>
      <p:sp>
        <p:nvSpPr>
          <p:cNvPr id="379" name="Google Shape;379;p60"/>
          <p:cNvSpPr txBox="1"/>
          <p:nvPr/>
        </p:nvSpPr>
        <p:spPr>
          <a:xfrm>
            <a:off x="4781125" y="1176963"/>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2</a:t>
            </a:r>
            <a:endParaRPr sz="1800">
              <a:solidFill>
                <a:srgbClr val="F4B400"/>
              </a:solidFill>
              <a:latin typeface="Lato"/>
              <a:ea typeface="Lato"/>
              <a:cs typeface="Lato"/>
              <a:sym typeface="Lato"/>
            </a:endParaRPr>
          </a:p>
        </p:txBody>
      </p:sp>
      <p:sp>
        <p:nvSpPr>
          <p:cNvPr id="380" name="Google Shape;380;p60"/>
          <p:cNvSpPr txBox="1"/>
          <p:nvPr/>
        </p:nvSpPr>
        <p:spPr>
          <a:xfrm>
            <a:off x="590550" y="3296400"/>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3</a:t>
            </a:r>
            <a:endParaRPr sz="1800">
              <a:solidFill>
                <a:srgbClr val="F4B400"/>
              </a:solidFill>
              <a:latin typeface="Lato"/>
              <a:ea typeface="Lato"/>
              <a:cs typeface="Lato"/>
              <a:sym typeface="Lato"/>
            </a:endParaRPr>
          </a:p>
        </p:txBody>
      </p:sp>
      <p:sp>
        <p:nvSpPr>
          <p:cNvPr id="381" name="Google Shape;381;p60"/>
          <p:cNvSpPr txBox="1"/>
          <p:nvPr/>
        </p:nvSpPr>
        <p:spPr>
          <a:xfrm>
            <a:off x="4826075" y="3235275"/>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4</a:t>
            </a:r>
            <a:endParaRPr sz="1800">
              <a:solidFill>
                <a:srgbClr val="F4B400"/>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MODIFIED DPSO vs HYBRID TLBO</a:t>
            </a:r>
            <a:endParaRPr b="1" sz="2400"/>
          </a:p>
        </p:txBody>
      </p:sp>
      <p:pic>
        <p:nvPicPr>
          <p:cNvPr id="387" name="Google Shape;387;p61"/>
          <p:cNvPicPr preferRelativeResize="0"/>
          <p:nvPr/>
        </p:nvPicPr>
        <p:blipFill>
          <a:blip r:embed="rId3">
            <a:alphaModFix/>
          </a:blip>
          <a:stretch>
            <a:fillRect/>
          </a:stretch>
        </p:blipFill>
        <p:spPr>
          <a:xfrm>
            <a:off x="6477593" y="1798738"/>
            <a:ext cx="2571750" cy="2809875"/>
          </a:xfrm>
          <a:prstGeom prst="rect">
            <a:avLst/>
          </a:prstGeom>
          <a:noFill/>
          <a:ln cap="flat" cmpd="sng" w="9525">
            <a:solidFill>
              <a:srgbClr val="4285F4"/>
            </a:solidFill>
            <a:prstDash val="solid"/>
            <a:round/>
            <a:headEnd len="sm" w="sm" type="none"/>
            <a:tailEnd len="sm" w="sm" type="none"/>
          </a:ln>
        </p:spPr>
      </p:pic>
      <p:sp>
        <p:nvSpPr>
          <p:cNvPr id="388" name="Google Shape;388;p61"/>
          <p:cNvSpPr/>
          <p:nvPr/>
        </p:nvSpPr>
        <p:spPr>
          <a:xfrm>
            <a:off x="5948950" y="2702775"/>
            <a:ext cx="464400" cy="434100"/>
          </a:xfrm>
          <a:prstGeom prst="rightArrow">
            <a:avLst>
              <a:gd fmla="val 50000" name="adj1"/>
              <a:gd fmla="val 50000" name="adj2"/>
            </a:avLst>
          </a:prstGeom>
          <a:solidFill>
            <a:srgbClr val="00FF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1"/>
          <p:cNvSpPr/>
          <p:nvPr/>
        </p:nvSpPr>
        <p:spPr>
          <a:xfrm>
            <a:off x="2841875" y="2702775"/>
            <a:ext cx="464400" cy="434100"/>
          </a:xfrm>
          <a:prstGeom prst="stripedRightArrow">
            <a:avLst>
              <a:gd fmla="val 50000" name="adj1"/>
              <a:gd fmla="val 50000" name="adj2"/>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61"/>
          <p:cNvPicPr preferRelativeResize="0"/>
          <p:nvPr/>
        </p:nvPicPr>
        <p:blipFill>
          <a:blip r:embed="rId4">
            <a:alphaModFix/>
          </a:blip>
          <a:stretch>
            <a:fillRect/>
          </a:stretch>
        </p:blipFill>
        <p:spPr>
          <a:xfrm>
            <a:off x="137425" y="1368700"/>
            <a:ext cx="2610275" cy="3669975"/>
          </a:xfrm>
          <a:prstGeom prst="rect">
            <a:avLst/>
          </a:prstGeom>
          <a:noFill/>
          <a:ln cap="flat" cmpd="sng" w="9525">
            <a:solidFill>
              <a:srgbClr val="4285F4"/>
            </a:solidFill>
            <a:prstDash val="solid"/>
            <a:round/>
            <a:headEnd len="sm" w="sm" type="none"/>
            <a:tailEnd len="sm" w="sm" type="none"/>
          </a:ln>
        </p:spPr>
      </p:pic>
      <p:pic>
        <p:nvPicPr>
          <p:cNvPr id="391" name="Google Shape;391;p61"/>
          <p:cNvPicPr preferRelativeResize="0"/>
          <p:nvPr/>
        </p:nvPicPr>
        <p:blipFill>
          <a:blip r:embed="rId5">
            <a:alphaModFix/>
          </a:blip>
          <a:stretch>
            <a:fillRect/>
          </a:stretch>
        </p:blipFill>
        <p:spPr>
          <a:xfrm>
            <a:off x="3432625" y="1368700"/>
            <a:ext cx="2452075" cy="3669975"/>
          </a:xfrm>
          <a:prstGeom prst="rect">
            <a:avLst/>
          </a:prstGeom>
          <a:noFill/>
          <a:ln cap="flat" cmpd="sng" w="9525">
            <a:solidFill>
              <a:srgbClr val="4285F4"/>
            </a:solidFill>
            <a:prstDash val="solid"/>
            <a:round/>
            <a:headEnd len="sm" w="sm" type="none"/>
            <a:tailEnd len="sm" w="sm" type="none"/>
          </a:ln>
        </p:spPr>
      </p:pic>
      <p:sp>
        <p:nvSpPr>
          <p:cNvPr id="392" name="Google Shape;392;p61"/>
          <p:cNvSpPr txBox="1"/>
          <p:nvPr/>
        </p:nvSpPr>
        <p:spPr>
          <a:xfrm>
            <a:off x="0" y="786125"/>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RESULTS OBTAINED USING MODIFIED DPSO</a:t>
            </a:r>
            <a:endParaRPr>
              <a:solidFill>
                <a:srgbClr val="0000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MODIFIED DPSO vs HYBRID TLBO</a:t>
            </a:r>
            <a:endParaRPr b="1" sz="2400"/>
          </a:p>
        </p:txBody>
      </p:sp>
      <p:sp>
        <p:nvSpPr>
          <p:cNvPr id="398" name="Google Shape;398;p62"/>
          <p:cNvSpPr txBox="1"/>
          <p:nvPr/>
        </p:nvSpPr>
        <p:spPr>
          <a:xfrm>
            <a:off x="0" y="786125"/>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RESULTS OBTAINED USING HYBRID TLBO</a:t>
            </a:r>
            <a:endParaRPr>
              <a:solidFill>
                <a:srgbClr val="0000FF"/>
              </a:solidFill>
            </a:endParaRPr>
          </a:p>
        </p:txBody>
      </p:sp>
      <p:pic>
        <p:nvPicPr>
          <p:cNvPr id="399" name="Google Shape;399;p62"/>
          <p:cNvPicPr preferRelativeResize="0"/>
          <p:nvPr/>
        </p:nvPicPr>
        <p:blipFill>
          <a:blip r:embed="rId3">
            <a:alphaModFix/>
          </a:blip>
          <a:stretch>
            <a:fillRect/>
          </a:stretch>
        </p:blipFill>
        <p:spPr>
          <a:xfrm>
            <a:off x="-3" y="1407838"/>
            <a:ext cx="3022025" cy="1428750"/>
          </a:xfrm>
          <a:prstGeom prst="rect">
            <a:avLst/>
          </a:prstGeom>
          <a:noFill/>
          <a:ln cap="flat" cmpd="sng" w="9525">
            <a:solidFill>
              <a:srgbClr val="4285F4"/>
            </a:solidFill>
            <a:prstDash val="solid"/>
            <a:round/>
            <a:headEnd len="sm" w="sm" type="none"/>
            <a:tailEnd len="sm" w="sm" type="none"/>
          </a:ln>
        </p:spPr>
      </p:pic>
      <p:pic>
        <p:nvPicPr>
          <p:cNvPr id="400" name="Google Shape;400;p62"/>
          <p:cNvPicPr preferRelativeResize="0"/>
          <p:nvPr/>
        </p:nvPicPr>
        <p:blipFill>
          <a:blip r:embed="rId4">
            <a:alphaModFix/>
          </a:blip>
          <a:stretch>
            <a:fillRect/>
          </a:stretch>
        </p:blipFill>
        <p:spPr>
          <a:xfrm>
            <a:off x="-3" y="3581400"/>
            <a:ext cx="3022025" cy="1562100"/>
          </a:xfrm>
          <a:prstGeom prst="rect">
            <a:avLst/>
          </a:prstGeom>
          <a:noFill/>
          <a:ln cap="flat" cmpd="sng" w="9525">
            <a:solidFill>
              <a:srgbClr val="4285F4"/>
            </a:solidFill>
            <a:prstDash val="solid"/>
            <a:round/>
            <a:headEnd len="sm" w="sm" type="none"/>
            <a:tailEnd len="sm" w="sm" type="none"/>
          </a:ln>
        </p:spPr>
      </p:pic>
      <p:pic>
        <p:nvPicPr>
          <p:cNvPr id="401" name="Google Shape;401;p62"/>
          <p:cNvPicPr preferRelativeResize="0"/>
          <p:nvPr/>
        </p:nvPicPr>
        <p:blipFill>
          <a:blip r:embed="rId5">
            <a:alphaModFix/>
          </a:blip>
          <a:stretch>
            <a:fillRect/>
          </a:stretch>
        </p:blipFill>
        <p:spPr>
          <a:xfrm>
            <a:off x="3451450" y="2163700"/>
            <a:ext cx="2837525" cy="1774775"/>
          </a:xfrm>
          <a:prstGeom prst="rect">
            <a:avLst/>
          </a:prstGeom>
          <a:noFill/>
          <a:ln cap="flat" cmpd="sng" w="9525">
            <a:solidFill>
              <a:srgbClr val="4285F4"/>
            </a:solidFill>
            <a:prstDash val="solid"/>
            <a:round/>
            <a:headEnd len="sm" w="sm" type="none"/>
            <a:tailEnd len="sm" w="sm" type="none"/>
          </a:ln>
        </p:spPr>
      </p:pic>
      <p:pic>
        <p:nvPicPr>
          <p:cNvPr id="402" name="Google Shape;402;p62"/>
          <p:cNvPicPr preferRelativeResize="0"/>
          <p:nvPr/>
        </p:nvPicPr>
        <p:blipFill>
          <a:blip r:embed="rId6">
            <a:alphaModFix/>
          </a:blip>
          <a:stretch>
            <a:fillRect/>
          </a:stretch>
        </p:blipFill>
        <p:spPr>
          <a:xfrm>
            <a:off x="6610875" y="1135988"/>
            <a:ext cx="2533075" cy="3830200"/>
          </a:xfrm>
          <a:prstGeom prst="rect">
            <a:avLst/>
          </a:prstGeom>
          <a:noFill/>
          <a:ln cap="flat" cmpd="sng" w="9525">
            <a:solidFill>
              <a:srgbClr val="4285F4"/>
            </a:solidFill>
            <a:prstDash val="solid"/>
            <a:round/>
            <a:headEnd len="sm" w="sm" type="none"/>
            <a:tailEnd len="sm" w="sm" type="none"/>
          </a:ln>
        </p:spPr>
      </p:pic>
      <p:cxnSp>
        <p:nvCxnSpPr>
          <p:cNvPr id="403" name="Google Shape;403;p62"/>
          <p:cNvCxnSpPr>
            <a:endCxn id="400" idx="0"/>
          </p:cNvCxnSpPr>
          <p:nvPr/>
        </p:nvCxnSpPr>
        <p:spPr>
          <a:xfrm flipH="1">
            <a:off x="1511010" y="2844900"/>
            <a:ext cx="1200" cy="736500"/>
          </a:xfrm>
          <a:prstGeom prst="straightConnector1">
            <a:avLst/>
          </a:prstGeom>
          <a:noFill/>
          <a:ln cap="flat" cmpd="sng" w="9525">
            <a:solidFill>
              <a:srgbClr val="00FF00"/>
            </a:solidFill>
            <a:prstDash val="solid"/>
            <a:round/>
            <a:headEnd len="med" w="med" type="none"/>
            <a:tailEnd len="med" w="med" type="triangle"/>
          </a:ln>
        </p:spPr>
      </p:cxnSp>
      <p:cxnSp>
        <p:nvCxnSpPr>
          <p:cNvPr id="404" name="Google Shape;404;p62"/>
          <p:cNvCxnSpPr>
            <a:stCxn id="400" idx="3"/>
            <a:endCxn id="401" idx="2"/>
          </p:cNvCxnSpPr>
          <p:nvPr/>
        </p:nvCxnSpPr>
        <p:spPr>
          <a:xfrm flipH="1" rot="10800000">
            <a:off x="3022022" y="3938550"/>
            <a:ext cx="1848300" cy="423900"/>
          </a:xfrm>
          <a:prstGeom prst="straightConnector1">
            <a:avLst/>
          </a:prstGeom>
          <a:noFill/>
          <a:ln cap="flat" cmpd="sng" w="9525">
            <a:solidFill>
              <a:srgbClr val="00FF00"/>
            </a:solidFill>
            <a:prstDash val="solid"/>
            <a:round/>
            <a:headEnd len="med" w="med" type="none"/>
            <a:tailEnd len="med" w="med" type="triangle"/>
          </a:ln>
        </p:spPr>
      </p:cxnSp>
      <p:cxnSp>
        <p:nvCxnSpPr>
          <p:cNvPr id="405" name="Google Shape;405;p62"/>
          <p:cNvCxnSpPr>
            <a:stCxn id="401" idx="3"/>
            <a:endCxn id="402" idx="1"/>
          </p:cNvCxnSpPr>
          <p:nvPr/>
        </p:nvCxnSpPr>
        <p:spPr>
          <a:xfrm>
            <a:off x="6288975" y="3051087"/>
            <a:ext cx="3219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MODIFIED DPSO vs HYBRID TLBO</a:t>
            </a:r>
            <a:endParaRPr b="1" sz="2400"/>
          </a:p>
        </p:txBody>
      </p:sp>
      <p:sp>
        <p:nvSpPr>
          <p:cNvPr id="411" name="Google Shape;411;p63"/>
          <p:cNvSpPr txBox="1"/>
          <p:nvPr/>
        </p:nvSpPr>
        <p:spPr>
          <a:xfrm>
            <a:off x="2000250" y="673825"/>
            <a:ext cx="5143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u="sng">
                <a:solidFill>
                  <a:srgbClr val="0000FF"/>
                </a:solidFill>
                <a:latin typeface="Lato"/>
                <a:ea typeface="Lato"/>
                <a:cs typeface="Lato"/>
                <a:sym typeface="Lato"/>
              </a:rPr>
              <a:t>MODIFIED DPSO vs HYBRID TLBO</a:t>
            </a:r>
            <a:endParaRPr sz="1500">
              <a:solidFill>
                <a:srgbClr val="0000FF"/>
              </a:solidFill>
            </a:endParaRPr>
          </a:p>
        </p:txBody>
      </p:sp>
      <p:pic>
        <p:nvPicPr>
          <p:cNvPr id="412" name="Google Shape;412;p63"/>
          <p:cNvPicPr preferRelativeResize="0"/>
          <p:nvPr/>
        </p:nvPicPr>
        <p:blipFill>
          <a:blip r:embed="rId3">
            <a:alphaModFix/>
          </a:blip>
          <a:stretch>
            <a:fillRect/>
          </a:stretch>
        </p:blipFill>
        <p:spPr>
          <a:xfrm>
            <a:off x="4759550" y="1089325"/>
            <a:ext cx="4223475" cy="3967251"/>
          </a:xfrm>
          <a:prstGeom prst="rect">
            <a:avLst/>
          </a:prstGeom>
          <a:noFill/>
          <a:ln cap="flat" cmpd="sng" w="9525">
            <a:solidFill>
              <a:srgbClr val="333333"/>
            </a:solidFill>
            <a:prstDash val="solid"/>
            <a:round/>
            <a:headEnd len="sm" w="sm" type="none"/>
            <a:tailEnd len="sm" w="sm" type="none"/>
          </a:ln>
        </p:spPr>
      </p:pic>
      <p:cxnSp>
        <p:nvCxnSpPr>
          <p:cNvPr id="413" name="Google Shape;413;p63"/>
          <p:cNvCxnSpPr/>
          <p:nvPr/>
        </p:nvCxnSpPr>
        <p:spPr>
          <a:xfrm>
            <a:off x="4596950" y="1205400"/>
            <a:ext cx="30000" cy="3885600"/>
          </a:xfrm>
          <a:prstGeom prst="straightConnector1">
            <a:avLst/>
          </a:prstGeom>
          <a:noFill/>
          <a:ln cap="flat" cmpd="sng" w="9525">
            <a:solidFill>
              <a:schemeClr val="dk2"/>
            </a:solidFill>
            <a:prstDash val="solid"/>
            <a:round/>
            <a:headEnd len="med" w="med" type="none"/>
            <a:tailEnd len="med" w="med" type="none"/>
          </a:ln>
        </p:spPr>
      </p:cxnSp>
      <p:pic>
        <p:nvPicPr>
          <p:cNvPr id="414" name="Google Shape;414;p63"/>
          <p:cNvPicPr preferRelativeResize="0"/>
          <p:nvPr/>
        </p:nvPicPr>
        <p:blipFill>
          <a:blip r:embed="rId4">
            <a:alphaModFix/>
          </a:blip>
          <a:stretch>
            <a:fillRect/>
          </a:stretch>
        </p:blipFill>
        <p:spPr>
          <a:xfrm>
            <a:off x="172200" y="1104925"/>
            <a:ext cx="4292151" cy="3951650"/>
          </a:xfrm>
          <a:prstGeom prst="rect">
            <a:avLst/>
          </a:prstGeom>
          <a:noFill/>
          <a:ln cap="flat" cmpd="sng" w="9525">
            <a:solidFill>
              <a:srgbClr val="333333"/>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Closeup from the side of a hand pushing a knob on an audio mixer" id="151" name="Google Shape;151;p28"/>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52" name="Google Shape;152;p28"/>
          <p:cNvSpPr txBox="1"/>
          <p:nvPr>
            <p:ph type="title"/>
          </p:nvPr>
        </p:nvSpPr>
        <p:spPr>
          <a:xfrm>
            <a:off x="82350" y="1830600"/>
            <a:ext cx="45030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1.INTRODUCTION</a:t>
            </a:r>
            <a:endParaRPr b="1">
              <a:solidFill>
                <a:schemeClr val="lt1"/>
              </a:solidFill>
            </a:endParaRPr>
          </a:p>
        </p:txBody>
      </p:sp>
      <p:sp>
        <p:nvSpPr>
          <p:cNvPr id="153" name="Google Shape;153;p28"/>
          <p:cNvSpPr txBox="1"/>
          <p:nvPr>
            <p:ph idx="2" type="body"/>
          </p:nvPr>
        </p:nvSpPr>
        <p:spPr>
          <a:xfrm>
            <a:off x="4671825" y="814950"/>
            <a:ext cx="4402200" cy="3513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1.1.</a:t>
            </a:r>
            <a:r>
              <a:rPr b="1" lang="en" sz="2400"/>
              <a:t> </a:t>
            </a:r>
            <a:r>
              <a:rPr lang="en" sz="2400"/>
              <a:t>ASSEMBLY LINE BALANCING</a:t>
            </a:r>
            <a:endParaRPr sz="2400"/>
          </a:p>
          <a:p>
            <a:pPr indent="0" lvl="0" marL="0" rtl="0" algn="l">
              <a:spcBef>
                <a:spcPts val="1600"/>
              </a:spcBef>
              <a:spcAft>
                <a:spcPts val="0"/>
              </a:spcAft>
              <a:buNone/>
            </a:pPr>
            <a:r>
              <a:rPr b="1" lang="en" sz="2400">
                <a:solidFill>
                  <a:schemeClr val="accent6"/>
                </a:solidFill>
              </a:rPr>
              <a:t>1.2.</a:t>
            </a:r>
            <a:r>
              <a:rPr b="1" lang="en" sz="2400"/>
              <a:t> </a:t>
            </a:r>
            <a:r>
              <a:rPr lang="en" sz="2400"/>
              <a:t>ROBOTIC ASSEMBLY LINE BALANCING PROBLEM</a:t>
            </a:r>
            <a:endParaRPr sz="2400"/>
          </a:p>
          <a:p>
            <a:pPr indent="0" lvl="0" marL="0" rtl="0" algn="l">
              <a:spcBef>
                <a:spcPts val="1600"/>
              </a:spcBef>
              <a:spcAft>
                <a:spcPts val="1600"/>
              </a:spcAft>
              <a:buNone/>
            </a:pPr>
            <a:r>
              <a:rPr b="1" lang="en" sz="2400">
                <a:solidFill>
                  <a:schemeClr val="accent6"/>
                </a:solidFill>
              </a:rPr>
              <a:t>1.3.</a:t>
            </a:r>
            <a:r>
              <a:rPr b="1" lang="en" sz="2400"/>
              <a:t> </a:t>
            </a:r>
            <a:r>
              <a:rPr lang="en" sz="2400"/>
              <a:t>HUMAN ROBOT COLLABORATION IN ASSEMBLY LINE BALANCING</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MODIFIED DPSO vs HYBRID TLBO</a:t>
            </a:r>
            <a:endParaRPr b="1" sz="2400"/>
          </a:p>
        </p:txBody>
      </p:sp>
      <p:graphicFrame>
        <p:nvGraphicFramePr>
          <p:cNvPr id="420" name="Google Shape;420;p64"/>
          <p:cNvGraphicFramePr/>
          <p:nvPr/>
        </p:nvGraphicFramePr>
        <p:xfrm>
          <a:off x="289900" y="672810"/>
          <a:ext cx="3000000" cy="3000000"/>
        </p:xfrm>
        <a:graphic>
          <a:graphicData uri="http://schemas.openxmlformats.org/drawingml/2006/table">
            <a:tbl>
              <a:tblPr>
                <a:noFill/>
                <a:tableStyleId>{FBD22DDB-A0CD-4066-B1BF-BBA02A35D177}</a:tableStyleId>
              </a:tblPr>
              <a:tblGrid>
                <a:gridCol w="4317475"/>
                <a:gridCol w="4317475"/>
              </a:tblGrid>
              <a:tr h="447350">
                <a:tc>
                  <a:txBody>
                    <a:bodyPr/>
                    <a:lstStyle/>
                    <a:p>
                      <a:pPr indent="0" lvl="0" marL="0" rtl="0" algn="ctr">
                        <a:spcBef>
                          <a:spcPts val="0"/>
                        </a:spcBef>
                        <a:spcAft>
                          <a:spcPts val="0"/>
                        </a:spcAft>
                        <a:buNone/>
                      </a:pPr>
                      <a:r>
                        <a:rPr b="1" lang="en" sz="1500">
                          <a:latin typeface="Playfair Display"/>
                          <a:ea typeface="Playfair Display"/>
                          <a:cs typeface="Playfair Display"/>
                          <a:sym typeface="Playfair Display"/>
                        </a:rPr>
                        <a:t>M-DPSO</a:t>
                      </a:r>
                      <a:endParaRPr b="1" sz="1500">
                        <a:latin typeface="Playfair Display"/>
                        <a:ea typeface="Playfair Display"/>
                        <a:cs typeface="Playfair Display"/>
                        <a:sym typeface="Playfair Display"/>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Playfair Display"/>
                          <a:ea typeface="Playfair Display"/>
                          <a:cs typeface="Playfair Display"/>
                          <a:sym typeface="Playfair Display"/>
                        </a:rPr>
                        <a:t>H-TLBO</a:t>
                      </a:r>
                      <a:endParaRPr b="1" sz="1500">
                        <a:latin typeface="Playfair Display"/>
                        <a:ea typeface="Playfair Display"/>
                        <a:cs typeface="Playfair Display"/>
                        <a:sym typeface="Playfair Display"/>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623175">
                <a:tc>
                  <a:txBody>
                    <a:bodyPr/>
                    <a:lstStyle/>
                    <a:p>
                      <a:pPr indent="0" lvl="0" marL="0" rtl="0" algn="l">
                        <a:spcBef>
                          <a:spcPts val="0"/>
                        </a:spcBef>
                        <a:spcAft>
                          <a:spcPts val="0"/>
                        </a:spcAft>
                        <a:buNone/>
                      </a:pPr>
                      <a:r>
                        <a:rPr b="1" lang="en"/>
                        <a:t>1.</a:t>
                      </a:r>
                      <a:r>
                        <a:rPr lang="en"/>
                        <a:t>Modification of traditional Particle Swarm Optimisation to fit into solving discrete optimisation(DO) problems.</a:t>
                      </a:r>
                      <a:endParaRPr/>
                    </a:p>
                    <a:p>
                      <a:pPr indent="0" lvl="0" marL="0" rtl="0" algn="l">
                        <a:spcBef>
                          <a:spcPts val="0"/>
                        </a:spcBef>
                        <a:spcAft>
                          <a:spcPts val="0"/>
                        </a:spcAft>
                        <a:buNone/>
                      </a:pPr>
                      <a:r>
                        <a:rPr b="1" lang="en"/>
                        <a:t>2.</a:t>
                      </a:r>
                      <a:r>
                        <a:rPr lang="en"/>
                        <a:t>Number of times objective function evaluated is,</a:t>
                      </a:r>
                      <a:endParaRPr/>
                    </a:p>
                    <a:p>
                      <a:pPr indent="0" lvl="0" marL="0" rtl="0" algn="l">
                        <a:spcBef>
                          <a:spcPts val="0"/>
                        </a:spcBef>
                        <a:spcAft>
                          <a:spcPts val="0"/>
                        </a:spcAft>
                        <a:buNone/>
                      </a:pPr>
                      <a:r>
                        <a:rPr b="1" lang="en">
                          <a:solidFill>
                            <a:srgbClr val="4285F4"/>
                          </a:solidFill>
                        </a:rPr>
                        <a:t>             Np*T</a:t>
                      </a:r>
                      <a:r>
                        <a:rPr lang="en"/>
                        <a:t> (Np = population size).</a:t>
                      </a:r>
                      <a:endParaRPr/>
                    </a:p>
                    <a:p>
                      <a:pPr indent="0" lvl="0" marL="0" rtl="0" algn="l">
                        <a:spcBef>
                          <a:spcPts val="0"/>
                        </a:spcBef>
                        <a:spcAft>
                          <a:spcPts val="0"/>
                        </a:spcAft>
                        <a:buNone/>
                      </a:pPr>
                      <a:r>
                        <a:rPr b="1" lang="en"/>
                        <a:t>3.</a:t>
                      </a:r>
                      <a:r>
                        <a:rPr lang="en">
                          <a:solidFill>
                            <a:srgbClr val="4285F4"/>
                          </a:solidFill>
                        </a:rPr>
                        <a:t>NO GREEDY</a:t>
                      </a:r>
                      <a:r>
                        <a:rPr lang="en"/>
                        <a:t> selection to update population.</a:t>
                      </a:r>
                      <a:endParaRPr/>
                    </a:p>
                    <a:p>
                      <a:pPr indent="0" lvl="0" marL="0" rtl="0" algn="l">
                        <a:spcBef>
                          <a:spcPts val="0"/>
                        </a:spcBef>
                        <a:spcAft>
                          <a:spcPts val="0"/>
                        </a:spcAft>
                        <a:buNone/>
                      </a:pPr>
                      <a:r>
                        <a:rPr b="1" lang="en"/>
                        <a:t>4</a:t>
                      </a:r>
                      <a:r>
                        <a:rPr lang="en"/>
                        <a:t>.Number of parameters that influence the output is,</a:t>
                      </a:r>
                      <a:endParaRPr/>
                    </a:p>
                    <a:p>
                      <a:pPr indent="0" lvl="0" marL="0" rtl="0" algn="l">
                        <a:spcBef>
                          <a:spcPts val="0"/>
                        </a:spcBef>
                        <a:spcAft>
                          <a:spcPts val="0"/>
                        </a:spcAft>
                        <a:buNone/>
                      </a:pPr>
                      <a:r>
                        <a:rPr lang="en"/>
                        <a:t>            </a:t>
                      </a:r>
                      <a:r>
                        <a:rPr b="1" lang="en">
                          <a:solidFill>
                            <a:srgbClr val="4285F4"/>
                          </a:solidFill>
                        </a:rPr>
                        <a:t>c1, c2, c3</a:t>
                      </a:r>
                      <a:r>
                        <a:rPr lang="en"/>
                        <a:t>.</a:t>
                      </a:r>
                      <a:endParaRPr/>
                    </a:p>
                    <a:p>
                      <a:pPr indent="0" lvl="0" marL="0" rtl="0" algn="l">
                        <a:spcBef>
                          <a:spcPts val="0"/>
                        </a:spcBef>
                        <a:spcAft>
                          <a:spcPts val="0"/>
                        </a:spcAft>
                        <a:buNone/>
                      </a:pPr>
                      <a:r>
                        <a:rPr b="1" lang="en"/>
                        <a:t>5.</a:t>
                      </a:r>
                      <a:r>
                        <a:rPr lang="en"/>
                        <a:t>Number of variables in the population updation equation,</a:t>
                      </a:r>
                      <a:endParaRPr/>
                    </a:p>
                    <a:p>
                      <a:pPr indent="0" lvl="0" marL="0" rtl="0" algn="l">
                        <a:spcBef>
                          <a:spcPts val="0"/>
                        </a:spcBef>
                        <a:spcAft>
                          <a:spcPts val="0"/>
                        </a:spcAft>
                        <a:buNone/>
                      </a:pPr>
                      <a:r>
                        <a:rPr lang="en"/>
                        <a:t>             </a:t>
                      </a:r>
                      <a:r>
                        <a:rPr b="1" lang="en">
                          <a:solidFill>
                            <a:srgbClr val="4285F4"/>
                          </a:solidFill>
                        </a:rPr>
                        <a:t>Velocity, G_best, P_best</a:t>
                      </a:r>
                      <a:r>
                        <a:rPr lang="en"/>
                        <a:t>.</a:t>
                      </a:r>
                      <a:endParaRPr/>
                    </a:p>
                    <a:p>
                      <a:pPr indent="0" lvl="0" marL="0" rtl="0" algn="l">
                        <a:spcBef>
                          <a:spcPts val="0"/>
                        </a:spcBef>
                        <a:spcAft>
                          <a:spcPts val="0"/>
                        </a:spcAft>
                        <a:buNone/>
                      </a:pPr>
                      <a:r>
                        <a:rPr b="1" lang="en"/>
                        <a:t>6.</a:t>
                      </a:r>
                      <a:r>
                        <a:rPr lang="en"/>
                        <a:t>Number of special operators used in equations,</a:t>
                      </a:r>
                      <a:endParaRPr/>
                    </a:p>
                    <a:p>
                      <a:pPr indent="0" lvl="0" marL="0" rtl="0" algn="l">
                        <a:spcBef>
                          <a:spcPts val="0"/>
                        </a:spcBef>
                        <a:spcAft>
                          <a:spcPts val="0"/>
                        </a:spcAft>
                        <a:buNone/>
                      </a:pPr>
                      <a:r>
                        <a:rPr lang="en"/>
                        <a:t>Addition operator, Subtraction operator, Multiplication operator, Repair function.</a:t>
                      </a:r>
                      <a:endParaRPr/>
                    </a:p>
                    <a:p>
                      <a:pPr indent="0" lvl="0" marL="0" rtl="0" algn="l">
                        <a:spcBef>
                          <a:spcPts val="0"/>
                        </a:spcBef>
                        <a:spcAft>
                          <a:spcPts val="0"/>
                        </a:spcAft>
                        <a:buNone/>
                      </a:pPr>
                      <a:r>
                        <a:rPr b="1" lang="en"/>
                        <a:t>7.</a:t>
                      </a:r>
                      <a:r>
                        <a:rPr lang="en"/>
                        <a:t>Best solution obtained is present in the population matrix.</a:t>
                      </a:r>
                      <a:endParaRPr/>
                    </a:p>
                    <a:p>
                      <a:pPr indent="0" lvl="0" marL="0" rtl="0" algn="l">
                        <a:spcBef>
                          <a:spcPts val="0"/>
                        </a:spcBef>
                        <a:spcAft>
                          <a:spcPts val="0"/>
                        </a:spcAft>
                        <a:buNone/>
                      </a:pPr>
                      <a:r>
                        <a:rPr b="1" lang="en"/>
                        <a:t>8.</a:t>
                      </a:r>
                      <a:r>
                        <a:rPr lang="en"/>
                        <a:t>Best solution obtained for the example problem,</a:t>
                      </a:r>
                      <a:endParaRPr/>
                    </a:p>
                    <a:p>
                      <a:pPr indent="0" lvl="0" marL="0" rtl="0" algn="l">
                        <a:spcBef>
                          <a:spcPts val="0"/>
                        </a:spcBef>
                        <a:spcAft>
                          <a:spcPts val="0"/>
                        </a:spcAft>
                        <a:buNone/>
                      </a:pPr>
                      <a:r>
                        <a:rPr lang="en"/>
                        <a:t>Optimal cycle time = </a:t>
                      </a:r>
                      <a:r>
                        <a:rPr b="1" lang="en">
                          <a:solidFill>
                            <a:srgbClr val="4285F4"/>
                          </a:solidFill>
                        </a:rPr>
                        <a:t>202</a:t>
                      </a:r>
                      <a:r>
                        <a:rPr lang="en"/>
                        <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t>1.</a:t>
                      </a:r>
                      <a:r>
                        <a:rPr lang="en"/>
                        <a:t>Modification of traditional TLBO which combines the advantages of scout phase from ABC algorithm and simplicity of TLBO to solve DO problems.</a:t>
                      </a:r>
                      <a:endParaRPr/>
                    </a:p>
                    <a:p>
                      <a:pPr indent="0" lvl="0" marL="0" rtl="0" algn="l">
                        <a:spcBef>
                          <a:spcPts val="0"/>
                        </a:spcBef>
                        <a:spcAft>
                          <a:spcPts val="0"/>
                        </a:spcAft>
                        <a:buNone/>
                      </a:pPr>
                      <a:r>
                        <a:rPr b="1" lang="en"/>
                        <a:t>2.</a:t>
                      </a:r>
                      <a:r>
                        <a:rPr lang="en"/>
                        <a:t>Number of times objective function evaluated is,</a:t>
                      </a:r>
                      <a:endParaRPr/>
                    </a:p>
                    <a:p>
                      <a:pPr indent="0" lvl="0" marL="0" rtl="0" algn="l">
                        <a:spcBef>
                          <a:spcPts val="0"/>
                        </a:spcBef>
                        <a:spcAft>
                          <a:spcPts val="0"/>
                        </a:spcAft>
                        <a:buNone/>
                      </a:pPr>
                      <a:r>
                        <a:rPr b="1" lang="en">
                          <a:solidFill>
                            <a:srgbClr val="4285F4"/>
                          </a:solidFill>
                        </a:rPr>
                        <a:t>             Np*T + Np*T</a:t>
                      </a:r>
                      <a:r>
                        <a:rPr lang="en"/>
                        <a:t> (T = number of iterations).</a:t>
                      </a:r>
                      <a:endParaRPr/>
                    </a:p>
                    <a:p>
                      <a:pPr indent="0" lvl="0" marL="0" rtl="0" algn="l">
                        <a:spcBef>
                          <a:spcPts val="0"/>
                        </a:spcBef>
                        <a:spcAft>
                          <a:spcPts val="0"/>
                        </a:spcAft>
                        <a:buNone/>
                      </a:pPr>
                      <a:r>
                        <a:rPr b="1" lang="en"/>
                        <a:t>3.</a:t>
                      </a:r>
                      <a:r>
                        <a:rPr lang="en">
                          <a:solidFill>
                            <a:srgbClr val="4285F4"/>
                          </a:solidFill>
                        </a:rPr>
                        <a:t>Uses GREEDY</a:t>
                      </a:r>
                      <a:r>
                        <a:rPr lang="en"/>
                        <a:t> selection to update population.</a:t>
                      </a:r>
                      <a:endParaRPr/>
                    </a:p>
                    <a:p>
                      <a:pPr indent="0" lvl="0" marL="0" rtl="0" algn="l">
                        <a:spcBef>
                          <a:spcPts val="0"/>
                        </a:spcBef>
                        <a:spcAft>
                          <a:spcPts val="0"/>
                        </a:spcAft>
                        <a:buNone/>
                      </a:pPr>
                      <a:r>
                        <a:rPr b="1" lang="en"/>
                        <a:t>4.</a:t>
                      </a:r>
                      <a:r>
                        <a:rPr lang="en"/>
                        <a:t>Number of parameters that influence the output is,</a:t>
                      </a:r>
                      <a:endParaRPr/>
                    </a:p>
                    <a:p>
                      <a:pPr indent="0" lvl="0" marL="0" rtl="0" algn="l">
                        <a:spcBef>
                          <a:spcPts val="0"/>
                        </a:spcBef>
                        <a:spcAft>
                          <a:spcPts val="0"/>
                        </a:spcAft>
                        <a:buNone/>
                      </a:pPr>
                      <a:r>
                        <a:rPr lang="en"/>
                        <a:t>             </a:t>
                      </a:r>
                      <a:r>
                        <a:rPr b="1" lang="en">
                          <a:solidFill>
                            <a:srgbClr val="4285F4"/>
                          </a:solidFill>
                        </a:rPr>
                        <a:t>r, Tf/Tp</a:t>
                      </a:r>
                      <a:r>
                        <a:rPr lang="en"/>
                        <a:t>.</a:t>
                      </a:r>
                      <a:endParaRPr/>
                    </a:p>
                    <a:p>
                      <a:pPr indent="0" lvl="0" marL="0" rtl="0" algn="l">
                        <a:spcBef>
                          <a:spcPts val="0"/>
                        </a:spcBef>
                        <a:spcAft>
                          <a:spcPts val="0"/>
                        </a:spcAft>
                        <a:buNone/>
                      </a:pPr>
                      <a:r>
                        <a:rPr b="1" lang="en"/>
                        <a:t>5.</a:t>
                      </a:r>
                      <a:r>
                        <a:rPr lang="en"/>
                        <a:t>Number of variables in the population updation equation,</a:t>
                      </a:r>
                      <a:endParaRPr/>
                    </a:p>
                    <a:p>
                      <a:pPr indent="0" lvl="0" marL="0" rtl="0" algn="l">
                        <a:spcBef>
                          <a:spcPts val="0"/>
                        </a:spcBef>
                        <a:spcAft>
                          <a:spcPts val="0"/>
                        </a:spcAft>
                        <a:buNone/>
                      </a:pPr>
                      <a:r>
                        <a:rPr lang="en"/>
                        <a:t>             </a:t>
                      </a:r>
                      <a:r>
                        <a:rPr b="1" lang="en">
                          <a:solidFill>
                            <a:srgbClr val="4285F4"/>
                          </a:solidFill>
                        </a:rPr>
                        <a:t>X_mean, X_best, X_partner</a:t>
                      </a:r>
                      <a:r>
                        <a:rPr lang="en"/>
                        <a:t>.</a:t>
                      </a:r>
                      <a:endParaRPr/>
                    </a:p>
                    <a:p>
                      <a:pPr indent="0" lvl="0" marL="0" rtl="0" algn="l">
                        <a:spcBef>
                          <a:spcPts val="0"/>
                        </a:spcBef>
                        <a:spcAft>
                          <a:spcPts val="0"/>
                        </a:spcAft>
                        <a:buNone/>
                      </a:pPr>
                      <a:r>
                        <a:rPr b="1" lang="en"/>
                        <a:t>6.</a:t>
                      </a:r>
                      <a:r>
                        <a:rPr lang="en"/>
                        <a:t>Number of special operators used in equations,</a:t>
                      </a:r>
                      <a:endParaRPr/>
                    </a:p>
                    <a:p>
                      <a:pPr indent="0" lvl="0" marL="0" rtl="0" algn="l">
                        <a:spcBef>
                          <a:spcPts val="0"/>
                        </a:spcBef>
                        <a:spcAft>
                          <a:spcPts val="0"/>
                        </a:spcAft>
                        <a:buNone/>
                      </a:pPr>
                      <a:r>
                        <a:rPr lang="en"/>
                        <a:t>Addition operator, Subtraction operator, Mean calculation, Repair function.</a:t>
                      </a:r>
                      <a:endParaRPr/>
                    </a:p>
                    <a:p>
                      <a:pPr indent="0" lvl="0" marL="0" rtl="0" algn="l">
                        <a:spcBef>
                          <a:spcPts val="0"/>
                        </a:spcBef>
                        <a:spcAft>
                          <a:spcPts val="0"/>
                        </a:spcAft>
                        <a:buNone/>
                      </a:pPr>
                      <a:r>
                        <a:rPr b="1" lang="en"/>
                        <a:t>7.</a:t>
                      </a:r>
                      <a:r>
                        <a:rPr lang="en"/>
                        <a:t>Best solution obtained may or may not be present in the population matrix.</a:t>
                      </a:r>
                      <a:endParaRPr/>
                    </a:p>
                    <a:p>
                      <a:pPr indent="0" lvl="0" marL="0" rtl="0" algn="l">
                        <a:spcBef>
                          <a:spcPts val="0"/>
                        </a:spcBef>
                        <a:spcAft>
                          <a:spcPts val="0"/>
                        </a:spcAft>
                        <a:buNone/>
                      </a:pPr>
                      <a:r>
                        <a:rPr b="1" lang="en"/>
                        <a:t>8.</a:t>
                      </a:r>
                      <a:r>
                        <a:rPr lang="en"/>
                        <a:t>Best solution obtained for the example problem,</a:t>
                      </a:r>
                      <a:endParaRPr/>
                    </a:p>
                    <a:p>
                      <a:pPr indent="0" lvl="0" marL="0" rtl="0" algn="l">
                        <a:spcBef>
                          <a:spcPts val="0"/>
                        </a:spcBef>
                        <a:spcAft>
                          <a:spcPts val="0"/>
                        </a:spcAft>
                        <a:buNone/>
                      </a:pPr>
                      <a:r>
                        <a:rPr lang="en"/>
                        <a:t>Optimal cycle time = </a:t>
                      </a:r>
                      <a:r>
                        <a:rPr b="1" lang="en">
                          <a:solidFill>
                            <a:srgbClr val="4285F4"/>
                          </a:solidFill>
                        </a:rPr>
                        <a:t>201</a:t>
                      </a:r>
                      <a:r>
                        <a:rPr lang="en"/>
                        <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descr="Closeup from the side of a hand pushing a knob on an audio mixer" id="425" name="Google Shape;425;p65"/>
          <p:cNvPicPr preferRelativeResize="0"/>
          <p:nvPr/>
        </p:nvPicPr>
        <p:blipFill rotWithShape="1">
          <a:blip r:embed="rId3">
            <a:alphaModFix/>
          </a:blip>
          <a:srcRect b="15419" l="7506" r="42247" t="0"/>
          <a:stretch/>
        </p:blipFill>
        <p:spPr>
          <a:xfrm>
            <a:off x="-9150" y="0"/>
            <a:ext cx="3348301" cy="5143501"/>
          </a:xfrm>
          <a:prstGeom prst="rect">
            <a:avLst/>
          </a:prstGeom>
          <a:noFill/>
          <a:ln>
            <a:noFill/>
          </a:ln>
        </p:spPr>
      </p:pic>
      <p:sp>
        <p:nvSpPr>
          <p:cNvPr id="426" name="Google Shape;426;p65"/>
          <p:cNvSpPr txBox="1"/>
          <p:nvPr>
            <p:ph type="title"/>
          </p:nvPr>
        </p:nvSpPr>
        <p:spPr>
          <a:xfrm>
            <a:off x="300750" y="1189425"/>
            <a:ext cx="2728500" cy="21240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a:t>8</a:t>
            </a:r>
            <a:r>
              <a:rPr b="1" lang="en">
                <a:solidFill>
                  <a:schemeClr val="lt1"/>
                </a:solidFill>
              </a:rPr>
              <a:t>.GOALS FOR</a:t>
            </a:r>
            <a:r>
              <a:rPr b="1" lang="en"/>
              <a:t> </a:t>
            </a:r>
            <a:r>
              <a:rPr b="1" lang="en">
                <a:solidFill>
                  <a:schemeClr val="lt1"/>
                </a:solidFill>
              </a:rPr>
              <a:t>NEXT MEETING</a:t>
            </a:r>
            <a:endParaRPr b="1">
              <a:solidFill>
                <a:schemeClr val="lt1"/>
              </a:solidFill>
            </a:endParaRPr>
          </a:p>
        </p:txBody>
      </p:sp>
      <p:sp>
        <p:nvSpPr>
          <p:cNvPr id="427" name="Google Shape;427;p65"/>
          <p:cNvSpPr txBox="1"/>
          <p:nvPr/>
        </p:nvSpPr>
        <p:spPr>
          <a:xfrm>
            <a:off x="3980600" y="386100"/>
            <a:ext cx="4312500" cy="4633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Oswald"/>
              <a:buAutoNum type="arabicPeriod"/>
            </a:pPr>
            <a:r>
              <a:rPr b="1" lang="en" sz="1700">
                <a:latin typeface="Oswald"/>
                <a:ea typeface="Oswald"/>
                <a:cs typeface="Oswald"/>
                <a:sym typeface="Oswald"/>
              </a:rPr>
              <a:t>To implement Multi-objective in reducing cost of operations &amp; improving ergonomics, along with cycle-time reduction </a:t>
            </a:r>
            <a:endParaRPr b="1" sz="1700">
              <a:latin typeface="Oswald"/>
              <a:ea typeface="Oswald"/>
              <a:cs typeface="Oswald"/>
              <a:sym typeface="Oswald"/>
            </a:endParaRPr>
          </a:p>
          <a:p>
            <a:pPr indent="0" lvl="0" marL="0" rtl="0" algn="l">
              <a:spcBef>
                <a:spcPts val="0"/>
              </a:spcBef>
              <a:spcAft>
                <a:spcPts val="0"/>
              </a:spcAft>
              <a:buNone/>
            </a:pPr>
            <a:r>
              <a:t/>
            </a:r>
            <a:endParaRPr b="1" sz="1700">
              <a:latin typeface="Oswald"/>
              <a:ea typeface="Oswald"/>
              <a:cs typeface="Oswald"/>
              <a:sym typeface="Oswald"/>
            </a:endParaRPr>
          </a:p>
          <a:p>
            <a:pPr indent="-336550" lvl="0" marL="457200" rtl="0" algn="l">
              <a:spcBef>
                <a:spcPts val="0"/>
              </a:spcBef>
              <a:spcAft>
                <a:spcPts val="0"/>
              </a:spcAft>
              <a:buSzPts val="1700"/>
              <a:buFont typeface="Oswald"/>
              <a:buAutoNum type="arabicPeriod"/>
            </a:pPr>
            <a:r>
              <a:rPr b="1" lang="en" sz="1700">
                <a:latin typeface="Oswald"/>
                <a:ea typeface="Oswald"/>
                <a:cs typeface="Oswald"/>
                <a:sym typeface="Oswald"/>
              </a:rPr>
              <a:t>To develop the code to suit the user flexibility to fine tune the assembly line parameters as input and get the output data accordingly.</a:t>
            </a:r>
            <a:endParaRPr b="1" sz="1700">
              <a:latin typeface="Oswald"/>
              <a:ea typeface="Oswald"/>
              <a:cs typeface="Oswald"/>
              <a:sym typeface="Oswald"/>
            </a:endParaRPr>
          </a:p>
          <a:p>
            <a:pPr indent="0" lvl="0" marL="0" rtl="0" algn="l">
              <a:spcBef>
                <a:spcPts val="0"/>
              </a:spcBef>
              <a:spcAft>
                <a:spcPts val="0"/>
              </a:spcAft>
              <a:buNone/>
            </a:pPr>
            <a:r>
              <a:t/>
            </a:r>
            <a:endParaRPr b="1" sz="1700">
              <a:latin typeface="Oswald"/>
              <a:ea typeface="Oswald"/>
              <a:cs typeface="Oswald"/>
              <a:sym typeface="Oswald"/>
            </a:endParaRPr>
          </a:p>
          <a:p>
            <a:pPr indent="-336550" lvl="0" marL="457200" rtl="0" algn="l">
              <a:spcBef>
                <a:spcPts val="0"/>
              </a:spcBef>
              <a:spcAft>
                <a:spcPts val="0"/>
              </a:spcAft>
              <a:buSzPts val="1700"/>
              <a:buFont typeface="Oswald"/>
              <a:buAutoNum type="arabicPeriod"/>
            </a:pPr>
            <a:r>
              <a:rPr b="1" lang="en" sz="1700">
                <a:latin typeface="Oswald"/>
                <a:ea typeface="Oswald"/>
                <a:cs typeface="Oswald"/>
                <a:sym typeface="Oswald"/>
              </a:rPr>
              <a:t>To include both human &amp; robotic data sets and allocation, according to user/referred real world constraints.</a:t>
            </a:r>
            <a:endParaRPr b="1" sz="1700">
              <a:latin typeface="Oswald"/>
              <a:ea typeface="Oswald"/>
              <a:cs typeface="Oswald"/>
              <a:sym typeface="Oswald"/>
            </a:endParaRPr>
          </a:p>
          <a:p>
            <a:pPr indent="0" lvl="0" marL="457200" rtl="0" algn="l">
              <a:spcBef>
                <a:spcPts val="0"/>
              </a:spcBef>
              <a:spcAft>
                <a:spcPts val="0"/>
              </a:spcAft>
              <a:buNone/>
            </a:pPr>
            <a:r>
              <a:t/>
            </a:r>
            <a:endParaRPr b="1" sz="1700">
              <a:latin typeface="Oswald"/>
              <a:ea typeface="Oswald"/>
              <a:cs typeface="Oswald"/>
              <a:sym typeface="Oswald"/>
            </a:endParaRPr>
          </a:p>
          <a:p>
            <a:pPr indent="-336550" lvl="0" marL="457200" rtl="0" algn="l">
              <a:spcBef>
                <a:spcPts val="0"/>
              </a:spcBef>
              <a:spcAft>
                <a:spcPts val="0"/>
              </a:spcAft>
              <a:buSzPts val="1700"/>
              <a:buFont typeface="Oswald"/>
              <a:buAutoNum type="arabicPeriod"/>
            </a:pPr>
            <a:r>
              <a:rPr b="1" lang="en" sz="1700">
                <a:latin typeface="Oswald"/>
                <a:ea typeface="Oswald"/>
                <a:cs typeface="Oswald"/>
                <a:sym typeface="Oswald"/>
              </a:rPr>
              <a:t>Possibly</a:t>
            </a:r>
            <a:r>
              <a:rPr b="1" lang="en" sz="1700">
                <a:latin typeface="Oswald"/>
                <a:ea typeface="Oswald"/>
                <a:cs typeface="Oswald"/>
                <a:sym typeface="Oswald"/>
              </a:rPr>
              <a:t> arrive at more new variants in both PSO and TLBO, after inclusion of the above considerations. </a:t>
            </a:r>
            <a:endParaRPr b="1" sz="1700">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6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433" name="Google Shape;433;p66"/>
          <p:cNvSpPr txBox="1"/>
          <p:nvPr>
            <p:ph type="title"/>
          </p:nvPr>
        </p:nvSpPr>
        <p:spPr>
          <a:xfrm>
            <a:off x="490250" y="488250"/>
            <a:ext cx="75807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800"/>
              <a:t>9</a:t>
            </a:r>
            <a:r>
              <a:rPr b="1" lang="en" sz="4800"/>
              <a:t>. </a:t>
            </a:r>
            <a:r>
              <a:rPr b="1" lang="en" sz="4800"/>
              <a:t>MILESTONES   </a:t>
            </a:r>
            <a:endParaRPr b="1" sz="4800"/>
          </a:p>
          <a:p>
            <a:pPr indent="0" lvl="0" marL="0" rtl="0" algn="ctr">
              <a:spcBef>
                <a:spcPts val="0"/>
              </a:spcBef>
              <a:spcAft>
                <a:spcPts val="0"/>
              </a:spcAft>
              <a:buNone/>
            </a:pPr>
            <a:r>
              <a:rPr b="1" lang="en" sz="4800"/>
              <a:t>&amp; </a:t>
            </a:r>
            <a:r>
              <a:rPr b="1" lang="en" sz="4800">
                <a:solidFill>
                  <a:schemeClr val="accent3"/>
                </a:solidFill>
              </a:rPr>
              <a:t>GANTT CHART</a:t>
            </a:r>
            <a:endParaRPr b="1" sz="4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67"/>
          <p:cNvPicPr preferRelativeResize="0"/>
          <p:nvPr/>
        </p:nvPicPr>
        <p:blipFill>
          <a:blip r:embed="rId3">
            <a:alphaModFix/>
          </a:blip>
          <a:stretch>
            <a:fillRect/>
          </a:stretch>
        </p:blipFill>
        <p:spPr>
          <a:xfrm>
            <a:off x="0" y="0"/>
            <a:ext cx="9194000" cy="5143500"/>
          </a:xfrm>
          <a:prstGeom prst="rect">
            <a:avLst/>
          </a:prstGeom>
          <a:noFill/>
          <a:ln>
            <a:noFill/>
          </a:ln>
        </p:spPr>
      </p:pic>
      <p:pic>
        <p:nvPicPr>
          <p:cNvPr id="439" name="Google Shape;439;p67"/>
          <p:cNvPicPr preferRelativeResize="0"/>
          <p:nvPr/>
        </p:nvPicPr>
        <p:blipFill>
          <a:blip r:embed="rId4">
            <a:alphaModFix/>
          </a:blip>
          <a:stretch>
            <a:fillRect/>
          </a:stretch>
        </p:blipFill>
        <p:spPr>
          <a:xfrm>
            <a:off x="4489825" y="52400"/>
            <a:ext cx="600100" cy="376225"/>
          </a:xfrm>
          <a:prstGeom prst="rect">
            <a:avLst/>
          </a:prstGeom>
          <a:noFill/>
          <a:ln>
            <a:noFill/>
          </a:ln>
        </p:spPr>
      </p:pic>
      <p:sp>
        <p:nvSpPr>
          <p:cNvPr id="440" name="Google Shape;440;p67"/>
          <p:cNvSpPr txBox="1"/>
          <p:nvPr/>
        </p:nvSpPr>
        <p:spPr>
          <a:xfrm>
            <a:off x="4446950" y="71150"/>
            <a:ext cx="77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mpact"/>
                <a:ea typeface="Impact"/>
                <a:cs typeface="Impact"/>
                <a:sym typeface="Impact"/>
              </a:rPr>
              <a:t>Milestone</a:t>
            </a:r>
            <a:endParaRPr sz="1000">
              <a:latin typeface="Impact"/>
              <a:ea typeface="Impact"/>
              <a:cs typeface="Impact"/>
              <a:sym typeface="Impac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4" name="Shape 444"/>
        <p:cNvGrpSpPr/>
        <p:nvPr/>
      </p:nvGrpSpPr>
      <p:grpSpPr>
        <a:xfrm>
          <a:off x="0" y="0"/>
          <a:ext cx="0" cy="0"/>
          <a:chOff x="0" y="0"/>
          <a:chExt cx="0" cy="0"/>
        </a:xfrm>
      </p:grpSpPr>
      <p:pic>
        <p:nvPicPr>
          <p:cNvPr id="445" name="Google Shape;445;p6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446" name="Google Shape;446;p68"/>
          <p:cNvSpPr txBox="1"/>
          <p:nvPr>
            <p:ph type="title"/>
          </p:nvPr>
        </p:nvSpPr>
        <p:spPr>
          <a:xfrm>
            <a:off x="490250" y="488250"/>
            <a:ext cx="75807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800"/>
              <a:t>10</a:t>
            </a:r>
            <a:r>
              <a:rPr b="1" lang="en" sz="4800"/>
              <a:t>. REFERENCES</a:t>
            </a:r>
            <a:endParaRPr b="1" sz="4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9"/>
          <p:cNvSpPr txBox="1"/>
          <p:nvPr/>
        </p:nvSpPr>
        <p:spPr>
          <a:xfrm>
            <a:off x="85725" y="96450"/>
            <a:ext cx="8958300" cy="6649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Chutima, Parames. (2022). A comprehensive review of robotic assembly line balancing problem. Journal of Intelligent Manufacturing. 33. 10.1007/s10845-020-01641-7.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Christian Weckenborg, Thomas S. Spengler, Assembly Line Balancing with Collaborative Robots under consideration of Ergonomics: a cost-oriented approach, IFAC-PapersOnLine, Volume 52, Issue 13, 2019,</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Pages 1860-1865, ISSN 2405-8963, https://doi.org/10.1016/j.ifacol.2019.11.473.</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CFCFC"/>
                </a:highlight>
                <a:latin typeface="Roboto"/>
                <a:ea typeface="Roboto"/>
                <a:cs typeface="Roboto"/>
                <a:sym typeface="Roboto"/>
              </a:rPr>
              <a:t>Weckenborg, C., Kieckhäfer, K., Müller, C. </a:t>
            </a:r>
            <a:r>
              <a:rPr i="1" lang="en">
                <a:highlight>
                  <a:srgbClr val="FCFCFC"/>
                </a:highlight>
                <a:latin typeface="Roboto"/>
                <a:ea typeface="Roboto"/>
                <a:cs typeface="Roboto"/>
                <a:sym typeface="Roboto"/>
              </a:rPr>
              <a:t>et al.</a:t>
            </a:r>
            <a:r>
              <a:rPr lang="en">
                <a:highlight>
                  <a:srgbClr val="FCFCFC"/>
                </a:highlight>
                <a:latin typeface="Roboto"/>
                <a:ea typeface="Roboto"/>
                <a:cs typeface="Roboto"/>
                <a:sym typeface="Roboto"/>
              </a:rPr>
              <a:t> Balancing of assembly lines with collaborative robots. </a:t>
            </a:r>
            <a:r>
              <a:rPr i="1" lang="en">
                <a:highlight>
                  <a:srgbClr val="FCFCFC"/>
                </a:highlight>
                <a:latin typeface="Roboto"/>
                <a:ea typeface="Roboto"/>
                <a:cs typeface="Roboto"/>
                <a:sym typeface="Roboto"/>
              </a:rPr>
              <a:t>Bus Res</a:t>
            </a:r>
            <a:r>
              <a:rPr lang="en">
                <a:highlight>
                  <a:srgbClr val="FCFCFC"/>
                </a:highlight>
                <a:latin typeface="Roboto"/>
                <a:ea typeface="Roboto"/>
                <a:cs typeface="Roboto"/>
                <a:sym typeface="Roboto"/>
              </a:rPr>
              <a:t> 13, 93–132 (2020). https://doi.org/10.1007/s40685-019-0101-y</a:t>
            </a:r>
            <a:endParaRPr>
              <a:highlight>
                <a:srgbClr val="FCFCFC"/>
              </a:highlight>
              <a:latin typeface="Roboto"/>
              <a:ea typeface="Roboto"/>
              <a:cs typeface="Roboto"/>
              <a:sym typeface="Roboto"/>
            </a:endParaRPr>
          </a:p>
          <a:p>
            <a:pPr indent="0" lvl="0" marL="0" rtl="0" algn="l">
              <a:spcBef>
                <a:spcPts val="0"/>
              </a:spcBef>
              <a:spcAft>
                <a:spcPts val="0"/>
              </a:spcAft>
              <a:buNone/>
            </a:pPr>
            <a:r>
              <a:t/>
            </a:r>
            <a:endParaRPr>
              <a:highlight>
                <a:srgbClr val="FCFCFC"/>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CFCFC"/>
                </a:highlight>
                <a:latin typeface="Roboto"/>
                <a:ea typeface="Roboto"/>
                <a:cs typeface="Roboto"/>
                <a:sym typeface="Roboto"/>
              </a:rPr>
              <a:t>Nils Boysen, Philipp Schulze, Armin Scholl, Assembly line balancing: What happened in the last fifteen years?, European Journal of Operational Research, 2021, ISSN 0377-2217, https://doi.org/10.1016/j.ejor.2021.11.043.</a:t>
            </a:r>
            <a:endParaRPr>
              <a:highlight>
                <a:srgbClr val="FCFCFC"/>
              </a:highlight>
              <a:latin typeface="Roboto"/>
              <a:ea typeface="Roboto"/>
              <a:cs typeface="Roboto"/>
              <a:sym typeface="Roboto"/>
            </a:endParaRPr>
          </a:p>
          <a:p>
            <a:pPr indent="0" lvl="0" marL="0" rtl="0" algn="l">
              <a:spcBef>
                <a:spcPts val="0"/>
              </a:spcBef>
              <a:spcAft>
                <a:spcPts val="0"/>
              </a:spcAft>
              <a:buNone/>
            </a:pPr>
            <a:r>
              <a:t/>
            </a:r>
            <a:endParaRPr>
              <a:highlight>
                <a:srgbClr val="FCFCFC"/>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CFCFC"/>
                </a:highlight>
                <a:latin typeface="Roboto"/>
                <a:ea typeface="Roboto"/>
                <a:cs typeface="Roboto"/>
                <a:sym typeface="Roboto"/>
              </a:rPr>
              <a:t>Tamás Koltai, Imre Dimény, Viola Gallina, Alexander Gaal, Chiara Sepe, An analysis of task assignment and cycle times when robots are added to human-operated assembly lines, using mathematical programming models, International Journal of Production Economics, Volume 242, 2021, 108292, ISSN 0925-5273, https://doi.org/10.1016/j.ijpe.2021.108292.</a:t>
            </a:r>
            <a:endParaRPr>
              <a:highlight>
                <a:srgbClr val="FCFCFC"/>
              </a:highlight>
              <a:latin typeface="Roboto"/>
              <a:ea typeface="Roboto"/>
              <a:cs typeface="Roboto"/>
              <a:sym typeface="Roboto"/>
            </a:endParaRPr>
          </a:p>
          <a:p>
            <a:pPr indent="0" lvl="0" marL="457200" rtl="0" algn="l">
              <a:spcBef>
                <a:spcPts val="0"/>
              </a:spcBef>
              <a:spcAft>
                <a:spcPts val="0"/>
              </a:spcAft>
              <a:buNone/>
            </a:pPr>
            <a:r>
              <a:t/>
            </a:r>
            <a:endParaRPr>
              <a:highlight>
                <a:srgbClr val="FCFCFC"/>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CFCFC"/>
                </a:highlight>
                <a:latin typeface="Roboto"/>
                <a:ea typeface="Roboto"/>
                <a:cs typeface="Roboto"/>
                <a:sym typeface="Roboto"/>
              </a:rPr>
              <a:t>Nicole Berx, Wilm Decré, Ido Morag, Peter Chemweno, Liliane Pintelon, Identification and classification of risk factors for human-robot collaboration from a system-wide perspective, Computers &amp; Industrial Engineering, Volume 163, 2022, 107827, ISSN 0360-8352, https://doi.org/10.1016/j.cie.2021.107827.</a:t>
            </a:r>
            <a:endParaRPr>
              <a:highlight>
                <a:srgbClr val="FCFCFC"/>
              </a:highlight>
              <a:latin typeface="Roboto"/>
              <a:ea typeface="Roboto"/>
              <a:cs typeface="Roboto"/>
              <a:sym typeface="Roboto"/>
            </a:endParaRPr>
          </a:p>
          <a:p>
            <a:pPr indent="0" lvl="0" marL="457200" rtl="0" algn="l">
              <a:spcBef>
                <a:spcPts val="0"/>
              </a:spcBef>
              <a:spcAft>
                <a:spcPts val="0"/>
              </a:spcAft>
              <a:buNone/>
            </a:pPr>
            <a:r>
              <a:t/>
            </a:r>
            <a:endParaRPr>
              <a:highlight>
                <a:srgbClr val="FCFCFC"/>
              </a:highlight>
              <a:latin typeface="Roboto"/>
              <a:ea typeface="Roboto"/>
              <a:cs typeface="Roboto"/>
              <a:sym typeface="Roboto"/>
            </a:endParaRPr>
          </a:p>
          <a:p>
            <a:pPr indent="0" lvl="0" marL="0" rtl="0" algn="l">
              <a:spcBef>
                <a:spcPts val="0"/>
              </a:spcBef>
              <a:spcAft>
                <a:spcPts val="0"/>
              </a:spcAft>
              <a:buNone/>
            </a:pPr>
            <a:r>
              <a:t/>
            </a:r>
            <a:endParaRPr>
              <a:highlight>
                <a:srgbClr val="FCFCFC"/>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0"/>
          <p:cNvSpPr txBox="1"/>
          <p:nvPr/>
        </p:nvSpPr>
        <p:spPr>
          <a:xfrm>
            <a:off x="85725" y="96450"/>
            <a:ext cx="8958300" cy="7080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Ying Sun, Yuelin Gao. (2019). A Multi-Objective Particle Swarm Optimization Algorithm Based on Gaussian Mutation and an Improved Learning Strategy. doi:10.3390/math7020148</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Mohd Fadzil Faisae Ab Rashid, Windo Hutabarat, Ashutosh Tiwari. (2016). Multi-objective discrete particle swarm optimisation algorithm for integrated assembly sequence planning and assembly line balancing. DOI: 10.1177/0954405416673095</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Parsopoulos, Konstantinos &amp; Vrahatis, Michael. (2008). Multi-objective particle swarm optimization approaches. 10.13140/2.1.5189.4721.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Kashani, A.R., Chiong, R., Mirjalili, S. </a:t>
            </a:r>
            <a:r>
              <a:rPr i="1" lang="en">
                <a:latin typeface="Roboto"/>
                <a:ea typeface="Roboto"/>
                <a:cs typeface="Roboto"/>
                <a:sym typeface="Roboto"/>
              </a:rPr>
              <a:t>et al.</a:t>
            </a:r>
            <a:r>
              <a:rPr lang="en">
                <a:latin typeface="Roboto"/>
                <a:ea typeface="Roboto"/>
                <a:cs typeface="Roboto"/>
                <a:sym typeface="Roboto"/>
              </a:rPr>
              <a:t> Particle Swarm Optimization Variants for Solving Geotechnical Problems: Review and Comparative Analysis. Arch Computat Methods Eng 28, 1871–1927 (2021). </a:t>
            </a:r>
            <a:r>
              <a:rPr lang="en">
                <a:uFill>
                  <a:noFill/>
                </a:uFill>
                <a:latin typeface="Roboto"/>
                <a:ea typeface="Roboto"/>
                <a:cs typeface="Roboto"/>
                <a:sym typeface="Roboto"/>
                <a:hlinkClick r:id="rId3"/>
              </a:rPr>
              <a:t>https://doi.org/10.1007/s11831-020-09442-0</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Y. Ma, X. Zhang, J. Song et al., A modified teaching-learning-based optimization algorithm for solving optimization problem, Knowledge-Based Systems (2020), doi: https://doi.org/10.1016/j.knosys.2020.106599.</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Ahmad Taheri, Keyvan RahimiZadeh, Ravipudi Venkata Rao. An efficient Balanced Teaching-Learning-Based optimization algorithm with Individual restarting strategy for solving global optimization problems, Information Sciences, Volume 576, 2021, Pages 68-104, ISSN 0020-0255, https://doi.org/10.1016/j.ins.2021.06.064.</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nvSpPr>
        <p:spPr>
          <a:xfrm>
            <a:off x="85725" y="96450"/>
            <a:ext cx="89583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Hamzadayi, A. (2018). Balancing of mixed-model two-sided assembly lines using teaching-learning based optimization algorithm. </a:t>
            </a:r>
            <a:r>
              <a:rPr i="1" lang="en">
                <a:latin typeface="Roboto"/>
                <a:ea typeface="Roboto"/>
                <a:cs typeface="Roboto"/>
                <a:sym typeface="Roboto"/>
              </a:rPr>
              <a:t>Pamukkale University Journal of Engineering Sciences, 24</a:t>
            </a:r>
            <a:r>
              <a:rPr lang="en">
                <a:latin typeface="Roboto"/>
                <a:ea typeface="Roboto"/>
                <a:cs typeface="Roboto"/>
                <a:sym typeface="Roboto"/>
              </a:rPr>
              <a:t>, 682-691.</a:t>
            </a:r>
            <a:endParaRPr>
              <a:latin typeface="Roboto"/>
              <a:ea typeface="Roboto"/>
              <a:cs typeface="Roboto"/>
              <a:sym typeface="Roboto"/>
            </a:endParaRPr>
          </a:p>
          <a:p>
            <a:pPr indent="0" lvl="0" marL="0" rtl="0" algn="l">
              <a:spcBef>
                <a:spcPts val="0"/>
              </a:spcBef>
              <a:spcAft>
                <a:spcPts val="0"/>
              </a:spcAft>
              <a:buNone/>
            </a:pPr>
            <a:r>
              <a:t/>
            </a:r>
            <a:endParaRPr sz="1900">
              <a:latin typeface="Impact"/>
              <a:ea typeface="Impact"/>
              <a:cs typeface="Impact"/>
              <a:sym typeface="Impact"/>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Li, Da &amp; Zhang, Chaoyong &amp; Shao, Xin &amp; Xie, Zhan. (2014). An Improved TLBO Algorithm for Balancing Stochastic Two-Sided Assembly Line. Applied Mechanics and Materials. 610. 345-349. 10.4028/www.scientific.net/AMM.610.345.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Qiuhua Tang, Zixiang Li, LiPing Zhang, and Chaoyong Zhang. 2017. Balancing stochastic two-sided assembly line with multiple constraints using hybrid teaching-learning-based optimization algorithm. Comput. Oper. Res. 82, C (June 2017), 102–113. DOI:https://doi.org/10.1016/j.cor.2017.01.015</a:t>
            </a:r>
            <a:endParaRPr>
              <a:latin typeface="Roboto"/>
              <a:ea typeface="Roboto"/>
              <a:cs typeface="Roboto"/>
              <a:sym typeface="Roboto"/>
            </a:endParaRPr>
          </a:p>
          <a:p>
            <a:pPr indent="0" lvl="0" marL="0" rtl="0" algn="l">
              <a:spcBef>
                <a:spcPts val="0"/>
              </a:spcBef>
              <a:spcAft>
                <a:spcPts val="0"/>
              </a:spcAft>
              <a:buNone/>
            </a:pPr>
            <a:r>
              <a:t/>
            </a:r>
            <a:endParaRPr>
              <a:highlight>
                <a:srgbClr val="FCFCFC"/>
              </a:highlight>
              <a:latin typeface="Roboto"/>
              <a:ea typeface="Roboto"/>
              <a:cs typeface="Roboto"/>
              <a:sym typeface="Roboto"/>
            </a:endParaRPr>
          </a:p>
          <a:p>
            <a:pPr indent="0" lvl="0" marL="457200" rtl="0" algn="l">
              <a:spcBef>
                <a:spcPts val="0"/>
              </a:spcBef>
              <a:spcAft>
                <a:spcPts val="0"/>
              </a:spcAft>
              <a:buNone/>
            </a:pPr>
            <a:r>
              <a:t/>
            </a:r>
            <a:endParaRPr>
              <a:highlight>
                <a:srgbClr val="FCFCFC"/>
              </a:highlight>
              <a:latin typeface="Roboto"/>
              <a:ea typeface="Roboto"/>
              <a:cs typeface="Roboto"/>
              <a:sym typeface="Roboto"/>
            </a:endParaRPr>
          </a:p>
          <a:p>
            <a:pPr indent="0" lvl="0" marL="0" rtl="0" algn="l">
              <a:spcBef>
                <a:spcPts val="0"/>
              </a:spcBef>
              <a:spcAft>
                <a:spcPts val="0"/>
              </a:spcAft>
              <a:buNone/>
            </a:pPr>
            <a:r>
              <a:t/>
            </a:r>
            <a:endParaRPr>
              <a:highlight>
                <a:srgbClr val="FCFCFC"/>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ASSEMBLY LINE BALANCING</a:t>
            </a:r>
            <a:endParaRPr b="1" sz="2400"/>
          </a:p>
        </p:txBody>
      </p:sp>
      <p:sp>
        <p:nvSpPr>
          <p:cNvPr id="159" name="Google Shape;159;p29"/>
          <p:cNvSpPr txBox="1"/>
          <p:nvPr/>
        </p:nvSpPr>
        <p:spPr>
          <a:xfrm>
            <a:off x="262050" y="756175"/>
            <a:ext cx="8662800" cy="40923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800"/>
              </a:spcBef>
              <a:spcAft>
                <a:spcPts val="0"/>
              </a:spcAft>
              <a:buSzPts val="1400"/>
              <a:buFont typeface="Times New Roman"/>
              <a:buChar char="❖"/>
            </a:pPr>
            <a:r>
              <a:rPr lang="en">
                <a:latin typeface="Times New Roman"/>
                <a:ea typeface="Times New Roman"/>
                <a:cs typeface="Times New Roman"/>
                <a:sym typeface="Times New Roman"/>
              </a:rPr>
              <a:t>Assembly line in manufacturing process comes at last which delivers the finished product with sequence of several tasks. </a:t>
            </a:r>
            <a:r>
              <a:rPr lang="en">
                <a:solidFill>
                  <a:srgbClr val="0000FF"/>
                </a:solidFill>
                <a:latin typeface="Times New Roman"/>
                <a:ea typeface="Times New Roman"/>
                <a:cs typeface="Times New Roman"/>
                <a:sym typeface="Times New Roman"/>
              </a:rPr>
              <a:t>Normally these tasks were performed by humans earlier before the introduction of robots.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457200" rtl="0" algn="just">
              <a:lnSpc>
                <a:spcPct val="115000"/>
              </a:lnSpc>
              <a:spcBef>
                <a:spcPts val="1800"/>
              </a:spcBef>
              <a:spcAft>
                <a:spcPts val="0"/>
              </a:spcAft>
              <a:buSzPts val="1400"/>
              <a:buFont typeface="Times New Roman"/>
              <a:buChar char="❖"/>
            </a:pPr>
            <a:r>
              <a:rPr lang="en">
                <a:latin typeface="Times New Roman"/>
                <a:ea typeface="Times New Roman"/>
                <a:cs typeface="Times New Roman"/>
                <a:sym typeface="Times New Roman"/>
              </a:rPr>
              <a:t>However, due to ever-changing consumer tastes and to outperform the competitors, many industries started using robots in their assembly line. The main reasons for this change is to improve </a:t>
            </a:r>
            <a:r>
              <a:rPr i="1" lang="en">
                <a:solidFill>
                  <a:srgbClr val="0000FF"/>
                </a:solidFill>
                <a:latin typeface="Times New Roman"/>
                <a:ea typeface="Times New Roman"/>
                <a:cs typeface="Times New Roman"/>
                <a:sym typeface="Times New Roman"/>
              </a:rPr>
              <a:t>production rate, efficiency, reduce cost(wastes) and to increase agility towards changing demands</a:t>
            </a:r>
            <a:r>
              <a:rPr lang="en">
                <a:solidFill>
                  <a:srgbClr val="0000FF"/>
                </a:solidFill>
                <a:latin typeface="Times New Roman"/>
                <a:ea typeface="Times New Roman"/>
                <a:cs typeface="Times New Roman"/>
                <a:sym typeface="Times New Roman"/>
              </a:rPr>
              <a:t>. </a:t>
            </a:r>
            <a:endParaRPr>
              <a:solidFill>
                <a:srgbClr val="0000FF"/>
              </a:solidFill>
              <a:latin typeface="Times New Roman"/>
              <a:ea typeface="Times New Roman"/>
              <a:cs typeface="Times New Roman"/>
              <a:sym typeface="Times New Roman"/>
            </a:endParaRPr>
          </a:p>
          <a:p>
            <a:pPr indent="-317500" lvl="0" marL="457200" rtl="0" algn="just">
              <a:lnSpc>
                <a:spcPct val="115000"/>
              </a:lnSpc>
              <a:spcBef>
                <a:spcPts val="1000"/>
              </a:spcBef>
              <a:spcAft>
                <a:spcPts val="0"/>
              </a:spcAft>
              <a:buSzPts val="1400"/>
              <a:buFont typeface="Times New Roman"/>
              <a:buChar char="❖"/>
            </a:pPr>
            <a:r>
              <a:rPr lang="en">
                <a:latin typeface="Times New Roman"/>
                <a:ea typeface="Times New Roman"/>
                <a:cs typeface="Times New Roman"/>
                <a:sym typeface="Times New Roman"/>
              </a:rPr>
              <a:t>This use of robots in assembly line was called as </a:t>
            </a:r>
            <a:r>
              <a:rPr b="1" lang="en">
                <a:solidFill>
                  <a:schemeClr val="accent3"/>
                </a:solidFill>
                <a:latin typeface="Times New Roman"/>
                <a:ea typeface="Times New Roman"/>
                <a:cs typeface="Times New Roman"/>
                <a:sym typeface="Times New Roman"/>
              </a:rPr>
              <a:t>robotic assembly lines(RAL)</a:t>
            </a:r>
            <a:r>
              <a:rPr lang="en">
                <a:latin typeface="Times New Roman"/>
                <a:ea typeface="Times New Roman"/>
                <a:cs typeface="Times New Roman"/>
                <a:sym typeface="Times New Roman"/>
              </a:rPr>
              <a:t>. Use of robots in industries helped them to </a:t>
            </a:r>
            <a:r>
              <a:rPr i="1" lang="en">
                <a:solidFill>
                  <a:srgbClr val="0000FF"/>
                </a:solidFill>
                <a:latin typeface="Times New Roman"/>
                <a:ea typeface="Times New Roman"/>
                <a:cs typeface="Times New Roman"/>
                <a:sym typeface="Times New Roman"/>
              </a:rPr>
              <a:t>reduce labour cost, variability in production, and enhance productivity</a:t>
            </a:r>
            <a:r>
              <a:rPr lang="en">
                <a:latin typeface="Times New Roman"/>
                <a:ea typeface="Times New Roman"/>
                <a:cs typeface="Times New Roman"/>
                <a:sym typeface="Times New Roman"/>
              </a:rPr>
              <a:t> as robots can work 24/7 all year with no fatigue or illness. </a:t>
            </a:r>
            <a:endParaRPr>
              <a:latin typeface="Times New Roman"/>
              <a:ea typeface="Times New Roman"/>
              <a:cs typeface="Times New Roman"/>
              <a:sym typeface="Times New Roman"/>
            </a:endParaRPr>
          </a:p>
          <a:p>
            <a:pPr indent="-317500" lvl="0" marL="457200" rtl="0" algn="just">
              <a:lnSpc>
                <a:spcPct val="115000"/>
              </a:lnSpc>
              <a:spcBef>
                <a:spcPts val="1000"/>
              </a:spcBef>
              <a:spcAft>
                <a:spcPts val="0"/>
              </a:spcAft>
              <a:buSzPts val="1400"/>
              <a:buFont typeface="Times New Roman"/>
              <a:buChar char="❖"/>
            </a:pPr>
            <a:r>
              <a:rPr lang="en">
                <a:latin typeface="Times New Roman"/>
                <a:ea typeface="Times New Roman"/>
                <a:cs typeface="Times New Roman"/>
                <a:sym typeface="Times New Roman"/>
              </a:rPr>
              <a:t>Advancements in technology helped this evolution to further replace humans by robots in performing complex tasks too. Since the introduction of robots in assembly line, </a:t>
            </a:r>
            <a:r>
              <a:rPr b="1" lang="en">
                <a:solidFill>
                  <a:schemeClr val="accent3"/>
                </a:solidFill>
                <a:latin typeface="Times New Roman"/>
                <a:ea typeface="Times New Roman"/>
                <a:cs typeface="Times New Roman"/>
                <a:sym typeface="Times New Roman"/>
              </a:rPr>
              <a:t>robotic assembly line balancing(RALB)</a:t>
            </a:r>
            <a:r>
              <a:rPr lang="en">
                <a:latin typeface="Times New Roman"/>
                <a:ea typeface="Times New Roman"/>
                <a:cs typeface="Times New Roman"/>
                <a:sym typeface="Times New Roman"/>
              </a:rPr>
              <a:t>, and extension of ALB got into interest for many researchers and industries to further optimize their production. </a:t>
            </a:r>
            <a:endParaRPr>
              <a:latin typeface="Times New Roman"/>
              <a:ea typeface="Times New Roman"/>
              <a:cs typeface="Times New Roman"/>
              <a:sym typeface="Times New Roman"/>
            </a:endParaRPr>
          </a:p>
          <a:p>
            <a:pPr indent="-317500" lvl="0" marL="457200" rtl="0" algn="just">
              <a:lnSpc>
                <a:spcPct val="115000"/>
              </a:lnSpc>
              <a:spcBef>
                <a:spcPts val="1800"/>
              </a:spcBef>
              <a:spcAft>
                <a:spcPts val="1000"/>
              </a:spcAft>
              <a:buSzPts val="1400"/>
              <a:buFont typeface="Times New Roman"/>
              <a:buChar char="❖"/>
            </a:pPr>
            <a:r>
              <a:rPr lang="en">
                <a:latin typeface="Times New Roman"/>
                <a:ea typeface="Times New Roman"/>
                <a:cs typeface="Times New Roman"/>
                <a:sym typeface="Times New Roman"/>
              </a:rPr>
              <a:t>This varied from the conventional ALBP as here two different problems are to be addressed and they are, </a:t>
            </a:r>
            <a:r>
              <a:rPr lang="en">
                <a:solidFill>
                  <a:srgbClr val="0000FF"/>
                </a:solidFill>
                <a:latin typeface="Times New Roman"/>
                <a:ea typeface="Times New Roman"/>
                <a:cs typeface="Times New Roman"/>
                <a:sym typeface="Times New Roman"/>
              </a:rPr>
              <a:t>assignment of task to the given workstations</a:t>
            </a:r>
            <a:r>
              <a:rPr lang="en">
                <a:latin typeface="Times New Roman"/>
                <a:ea typeface="Times New Roman"/>
                <a:cs typeface="Times New Roman"/>
                <a:sym typeface="Times New Roman"/>
              </a:rPr>
              <a:t> and </a:t>
            </a:r>
            <a:r>
              <a:rPr lang="en">
                <a:solidFill>
                  <a:srgbClr val="0000FF"/>
                </a:solidFill>
                <a:latin typeface="Times New Roman"/>
                <a:ea typeface="Times New Roman"/>
                <a:cs typeface="Times New Roman"/>
                <a:sym typeface="Times New Roman"/>
              </a:rPr>
              <a:t>assignment of different available robots to the workstations.</a:t>
            </a:r>
            <a:endParaRPr sz="1300">
              <a:solidFill>
                <a:srgbClr val="0000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ROBOTIC </a:t>
            </a:r>
            <a:r>
              <a:rPr b="1" lang="en" sz="2400"/>
              <a:t>ASSEMBLY LINE BALANCING PROBLEM</a:t>
            </a:r>
            <a:endParaRPr b="1" sz="2400"/>
          </a:p>
        </p:txBody>
      </p:sp>
      <p:sp>
        <p:nvSpPr>
          <p:cNvPr id="165" name="Google Shape;165;p30"/>
          <p:cNvSpPr txBox="1"/>
          <p:nvPr/>
        </p:nvSpPr>
        <p:spPr>
          <a:xfrm>
            <a:off x="79350" y="726250"/>
            <a:ext cx="8864400" cy="429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The general assembly line balancing problem has some objective such as minimising cycle time, cost, etc.., with some constraints such as precedence relation of tasks, number of workstations, etc.., As the robots are accurate in performing tasks, their task times are assumed to be deterministic while solving </a:t>
            </a:r>
            <a:r>
              <a:rPr lang="en" sz="1300">
                <a:latin typeface="Times New Roman"/>
                <a:ea typeface="Times New Roman"/>
                <a:cs typeface="Times New Roman"/>
                <a:sym typeface="Times New Roman"/>
              </a:rPr>
              <a:t>RAL BP</a:t>
            </a:r>
            <a:r>
              <a:rPr lang="en" sz="1300">
                <a:latin typeface="Times New Roman"/>
                <a:ea typeface="Times New Roman"/>
                <a:cs typeface="Times New Roman"/>
                <a:sym typeface="Times New Roman"/>
              </a:rPr>
              <a:t>. Some other assumptions made by the researchers on solving them were,</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0000FF"/>
              </a:buClr>
              <a:buSzPts val="1300"/>
              <a:buFont typeface="Times New Roman"/>
              <a:buChar char="●"/>
            </a:pPr>
            <a:r>
              <a:rPr lang="en" sz="1300">
                <a:latin typeface="Times New Roman"/>
                <a:ea typeface="Times New Roman"/>
                <a:cs typeface="Times New Roman"/>
                <a:sym typeface="Times New Roman"/>
              </a:rPr>
              <a:t>The precedence relation of tasks are known and the task times depend completely on the type of robot chosen.</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0000FF"/>
              </a:buClr>
              <a:buSzPts val="1300"/>
              <a:buFont typeface="Times New Roman"/>
              <a:buChar char="●"/>
            </a:pPr>
            <a:r>
              <a:rPr lang="en" sz="1300">
                <a:latin typeface="Times New Roman"/>
                <a:ea typeface="Times New Roman"/>
                <a:cs typeface="Times New Roman"/>
                <a:sym typeface="Times New Roman"/>
              </a:rPr>
              <a:t>One workstation comprises only one robot and all types of robot are always ready to use without any capacity and cost limitations.</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Further RALBP is classified into several types such as,</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RALBP TYPE I</a:t>
            </a:r>
            <a:r>
              <a:rPr lang="en" sz="1300">
                <a:latin typeface="Times New Roman"/>
                <a:ea typeface="Times New Roman"/>
                <a:cs typeface="Times New Roman"/>
                <a:sym typeface="Times New Roman"/>
              </a:rPr>
              <a:t> – Aims at reducing number of workstations by assigning best suited robots and tasks to workstations.</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RALBP TYPE II</a:t>
            </a:r>
            <a:r>
              <a:rPr lang="en" sz="1300">
                <a:latin typeface="Times New Roman"/>
                <a:ea typeface="Times New Roman"/>
                <a:cs typeface="Times New Roman"/>
                <a:sym typeface="Times New Roman"/>
              </a:rPr>
              <a:t> – Aims at minimising cycle time with </a:t>
            </a:r>
            <a:r>
              <a:rPr lang="en" sz="1300">
                <a:latin typeface="Times New Roman"/>
                <a:ea typeface="Times New Roman"/>
                <a:cs typeface="Times New Roman"/>
                <a:sym typeface="Times New Roman"/>
              </a:rPr>
              <a:t>predefined</a:t>
            </a:r>
            <a:r>
              <a:rPr lang="en" sz="1300">
                <a:latin typeface="Times New Roman"/>
                <a:ea typeface="Times New Roman"/>
                <a:cs typeface="Times New Roman"/>
                <a:sym typeface="Times New Roman"/>
              </a:rPr>
              <a:t> number of workstations.</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RALBP TYPE E</a:t>
            </a:r>
            <a:r>
              <a:rPr lang="en" sz="1300">
                <a:latin typeface="Times New Roman"/>
                <a:ea typeface="Times New Roman"/>
                <a:cs typeface="Times New Roman"/>
                <a:sym typeface="Times New Roman"/>
              </a:rPr>
              <a:t> – Aims at reducing both cycle time and workstations thus maximising the assembly line efficiency.</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RALBP TYPE F</a:t>
            </a:r>
            <a:r>
              <a:rPr lang="en" sz="1300">
                <a:latin typeface="Times New Roman"/>
                <a:ea typeface="Times New Roman"/>
                <a:cs typeface="Times New Roman"/>
                <a:sym typeface="Times New Roman"/>
              </a:rPr>
              <a:t> – Aims at finding feasible solutions for a </a:t>
            </a:r>
            <a:r>
              <a:rPr lang="en" sz="1300">
                <a:latin typeface="Times New Roman"/>
                <a:ea typeface="Times New Roman"/>
                <a:cs typeface="Times New Roman"/>
                <a:sym typeface="Times New Roman"/>
              </a:rPr>
              <a:t>predefined</a:t>
            </a:r>
            <a:r>
              <a:rPr lang="en" sz="1300">
                <a:latin typeface="Times New Roman"/>
                <a:ea typeface="Times New Roman"/>
                <a:cs typeface="Times New Roman"/>
                <a:sym typeface="Times New Roman"/>
              </a:rPr>
              <a:t> set of workstations and cycle times.</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 BP</a:t>
            </a:r>
            <a:r>
              <a:rPr lang="en" sz="1300">
                <a:solidFill>
                  <a:srgbClr val="0000FF"/>
                </a:solidFill>
                <a:latin typeface="Times New Roman"/>
                <a:ea typeface="Times New Roman"/>
                <a:cs typeface="Times New Roman"/>
                <a:sym typeface="Times New Roman"/>
              </a:rPr>
              <a:t> TYPE COST</a:t>
            </a:r>
            <a:r>
              <a:rPr lang="en" sz="1300">
                <a:latin typeface="Times New Roman"/>
                <a:ea typeface="Times New Roman"/>
                <a:cs typeface="Times New Roman"/>
                <a:sym typeface="Times New Roman"/>
              </a:rPr>
              <a:t> – Aims at monetary and economic aspects of RAL.</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 BP</a:t>
            </a:r>
            <a:r>
              <a:rPr lang="en" sz="1300">
                <a:solidFill>
                  <a:srgbClr val="0000FF"/>
                </a:solidFill>
                <a:latin typeface="Times New Roman"/>
                <a:ea typeface="Times New Roman"/>
                <a:cs typeface="Times New Roman"/>
                <a:sym typeface="Times New Roman"/>
              </a:rPr>
              <a:t> TYPE O</a:t>
            </a:r>
            <a:r>
              <a:rPr lang="en" sz="1300">
                <a:latin typeface="Times New Roman"/>
                <a:ea typeface="Times New Roman"/>
                <a:cs typeface="Times New Roman"/>
                <a:sym typeface="Times New Roman"/>
              </a:rPr>
              <a:t> – Other categories are classified in this type.</a:t>
            </a:r>
            <a:endParaRPr sz="1300">
              <a:solidFill>
                <a:srgbClr val="0000FF"/>
              </a:solidFill>
              <a:latin typeface="Times New Roman"/>
              <a:ea typeface="Times New Roman"/>
              <a:cs typeface="Times New Roman"/>
              <a:sym typeface="Times New Roman"/>
            </a:endParaRPr>
          </a:p>
          <a:p>
            <a:pPr indent="0" lvl="0" marL="0" rtl="0" algn="just">
              <a:lnSpc>
                <a:spcPct val="115000"/>
              </a:lnSpc>
              <a:spcBef>
                <a:spcPts val="1800"/>
              </a:spcBef>
              <a:spcAft>
                <a:spcPts val="1800"/>
              </a:spcAft>
              <a:buNone/>
            </a:pPr>
            <a:r>
              <a:rPr lang="en" sz="1300">
                <a:latin typeface="Times New Roman"/>
                <a:ea typeface="Times New Roman"/>
                <a:cs typeface="Times New Roman"/>
                <a:sym typeface="Times New Roman"/>
              </a:rPr>
              <a:t>In RALB, the classifications are based on the structure of the assembly lines</a:t>
            </a:r>
            <a:r>
              <a:rPr b="1" lang="en" sz="1300">
                <a:solidFill>
                  <a:srgbClr val="9900FF"/>
                </a:solidFill>
                <a:latin typeface="Times New Roman"/>
                <a:ea typeface="Times New Roman"/>
                <a:cs typeface="Times New Roman"/>
                <a:sym typeface="Times New Roman"/>
              </a:rPr>
              <a:t>[AL - assembly line]</a:t>
            </a:r>
            <a:r>
              <a:rPr lang="en" sz="1300">
                <a:latin typeface="Times New Roman"/>
                <a:ea typeface="Times New Roman"/>
                <a:cs typeface="Times New Roman"/>
                <a:sym typeface="Times New Roman"/>
              </a:rPr>
              <a:t>. They are </a:t>
            </a:r>
            <a:r>
              <a:rPr lang="en" sz="1300">
                <a:solidFill>
                  <a:schemeClr val="accent3"/>
                </a:solidFill>
                <a:latin typeface="Times New Roman"/>
                <a:ea typeface="Times New Roman"/>
                <a:cs typeface="Times New Roman"/>
                <a:sym typeface="Times New Roman"/>
              </a:rPr>
              <a:t>MAL</a:t>
            </a:r>
            <a:r>
              <a:rPr i="1" lang="en" sz="1300">
                <a:latin typeface="Times New Roman"/>
                <a:ea typeface="Times New Roman"/>
                <a:cs typeface="Times New Roman"/>
                <a:sym typeface="Times New Roman"/>
              </a:rPr>
              <a:t>(multi manned)</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PWAL</a:t>
            </a:r>
            <a:r>
              <a:rPr i="1" lang="en" sz="1300">
                <a:latin typeface="Times New Roman"/>
                <a:ea typeface="Times New Roman"/>
                <a:cs typeface="Times New Roman"/>
                <a:sym typeface="Times New Roman"/>
              </a:rPr>
              <a:t>(parallel workstation)</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PAL</a:t>
            </a:r>
            <a:r>
              <a:rPr i="1" lang="en" sz="1300">
                <a:latin typeface="Times New Roman"/>
                <a:ea typeface="Times New Roman"/>
                <a:cs typeface="Times New Roman"/>
                <a:sym typeface="Times New Roman"/>
              </a:rPr>
              <a:t>(parallel)</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UAL</a:t>
            </a:r>
            <a:r>
              <a:rPr i="1" lang="en" sz="1300">
                <a:latin typeface="Times New Roman"/>
                <a:ea typeface="Times New Roman"/>
                <a:cs typeface="Times New Roman"/>
                <a:sym typeface="Times New Roman"/>
              </a:rPr>
              <a:t>(U-shaped)</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StAL</a:t>
            </a:r>
            <a:r>
              <a:rPr i="1" lang="en" sz="1300">
                <a:latin typeface="Times New Roman"/>
                <a:ea typeface="Times New Roman"/>
                <a:cs typeface="Times New Roman"/>
                <a:sym typeface="Times New Roman"/>
              </a:rPr>
              <a:t>(straight line)</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2SAL</a:t>
            </a:r>
            <a:r>
              <a:rPr i="1" lang="en" sz="1300">
                <a:latin typeface="Times New Roman"/>
                <a:ea typeface="Times New Roman"/>
                <a:cs typeface="Times New Roman"/>
                <a:sym typeface="Times New Roman"/>
              </a:rPr>
              <a:t>(two sided)</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PUL</a:t>
            </a:r>
            <a:r>
              <a:rPr i="1" lang="en" sz="1300">
                <a:latin typeface="Times New Roman"/>
                <a:ea typeface="Times New Roman"/>
                <a:cs typeface="Times New Roman"/>
                <a:sym typeface="Times New Roman"/>
              </a:rPr>
              <a:t>(parallel U-line)</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PAUL</a:t>
            </a:r>
            <a:r>
              <a:rPr i="1" lang="en" sz="1300">
                <a:latin typeface="Times New Roman"/>
                <a:ea typeface="Times New Roman"/>
                <a:cs typeface="Times New Roman"/>
                <a:sym typeface="Times New Roman"/>
              </a:rPr>
              <a:t>(parallel adjacent U-line)</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PMAL</a:t>
            </a:r>
            <a:r>
              <a:rPr i="1" lang="en" sz="1300">
                <a:latin typeface="Times New Roman"/>
                <a:ea typeface="Times New Roman"/>
                <a:cs typeface="Times New Roman"/>
                <a:sym typeface="Times New Roman"/>
              </a:rPr>
              <a:t>(parallel multi-manned)</a:t>
            </a:r>
            <a:r>
              <a:rPr lang="en" sz="1300">
                <a:latin typeface="Times New Roman"/>
                <a:ea typeface="Times New Roman"/>
                <a:cs typeface="Times New Roman"/>
                <a:sym typeface="Times New Roman"/>
              </a:rPr>
              <a:t>.  </a:t>
            </a:r>
            <a:endParaRPr b="1" sz="1300">
              <a:solidFill>
                <a:srgbClr val="9900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HUMAN ROBOT COLLABORATION IN ASSEMBLY LINE BALANCING</a:t>
            </a:r>
            <a:endParaRPr b="1" sz="2200"/>
          </a:p>
        </p:txBody>
      </p:sp>
      <p:sp>
        <p:nvSpPr>
          <p:cNvPr id="171" name="Google Shape;171;p31"/>
          <p:cNvSpPr txBox="1"/>
          <p:nvPr/>
        </p:nvSpPr>
        <p:spPr>
          <a:xfrm>
            <a:off x="262050" y="756175"/>
            <a:ext cx="86628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00">
              <a:solidFill>
                <a:srgbClr val="0000FF"/>
              </a:solidFill>
              <a:latin typeface="Times New Roman"/>
              <a:ea typeface="Times New Roman"/>
              <a:cs typeface="Times New Roman"/>
              <a:sym typeface="Times New Roman"/>
            </a:endParaRPr>
          </a:p>
        </p:txBody>
      </p:sp>
      <p:sp>
        <p:nvSpPr>
          <p:cNvPr id="172" name="Google Shape;172;p31"/>
          <p:cNvSpPr txBox="1"/>
          <p:nvPr/>
        </p:nvSpPr>
        <p:spPr>
          <a:xfrm>
            <a:off x="262050" y="756175"/>
            <a:ext cx="8662800" cy="42384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As the automation in manufacturing department is increasing significantly, several robots are developed to carry out several tasks to increase the production rate. However, not all tasks can be automated due to the </a:t>
            </a:r>
            <a:r>
              <a:rPr lang="en" sz="1300">
                <a:solidFill>
                  <a:srgbClr val="0000FF"/>
                </a:solidFill>
                <a:latin typeface="Times New Roman"/>
                <a:ea typeface="Times New Roman"/>
                <a:cs typeface="Times New Roman"/>
                <a:sym typeface="Times New Roman"/>
              </a:rPr>
              <a:t>lack of flexibility with available robotic technologies. </a:t>
            </a:r>
            <a:endParaRPr sz="1300">
              <a:solidFill>
                <a:srgbClr val="0000FF"/>
              </a:solidFill>
              <a:latin typeface="Times New Roman"/>
              <a:ea typeface="Times New Roman"/>
              <a:cs typeface="Times New Roman"/>
              <a:sym typeface="Times New Roman"/>
            </a:endParaRPr>
          </a:p>
          <a:p>
            <a:pPr indent="-311150" lvl="0" marL="457200" rtl="0" algn="just">
              <a:lnSpc>
                <a:spcPct val="115000"/>
              </a:lnSpc>
              <a:spcBef>
                <a:spcPts val="10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Humans on the other hand are </a:t>
            </a:r>
            <a:r>
              <a:rPr i="1" lang="en" sz="1300">
                <a:solidFill>
                  <a:srgbClr val="0000FF"/>
                </a:solidFill>
                <a:latin typeface="Times New Roman"/>
                <a:ea typeface="Times New Roman"/>
                <a:cs typeface="Times New Roman"/>
                <a:sym typeface="Times New Roman"/>
              </a:rPr>
              <a:t>flexible, adaptable according to market demands, and also have decision making skills with creativity.</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To remain relevant, many manufacturing enterprises show interest in human robot collaboration where the skills of </a:t>
            </a:r>
            <a:r>
              <a:rPr lang="en" sz="1300">
                <a:solidFill>
                  <a:srgbClr val="0000FF"/>
                </a:solidFill>
                <a:latin typeface="Times New Roman"/>
                <a:ea typeface="Times New Roman"/>
                <a:cs typeface="Times New Roman"/>
                <a:sym typeface="Times New Roman"/>
              </a:rPr>
              <a:t>human and the speed, endurance, and accuracy of robots are brought together</a:t>
            </a:r>
            <a:r>
              <a:rPr lang="en" sz="1300">
                <a:latin typeface="Times New Roman"/>
                <a:ea typeface="Times New Roman"/>
                <a:cs typeface="Times New Roman"/>
                <a:sym typeface="Times New Roman"/>
              </a:rPr>
              <a:t> to increase production. This also helps the human workers as the repetitive and stressful tasks are done by robots.</a:t>
            </a:r>
            <a:endParaRPr sz="1300">
              <a:latin typeface="Times New Roman"/>
              <a:ea typeface="Times New Roman"/>
              <a:cs typeface="Times New Roman"/>
              <a:sym typeface="Times New Roman"/>
            </a:endParaRPr>
          </a:p>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Many algorithms and meta-heuristics were used to find the best allocation of robots and humans to workstations, determine the optimal task sequence, cycle time, etc.., Some are,</a:t>
            </a:r>
            <a:endParaRPr sz="1300">
              <a:latin typeface="Times New Roman"/>
              <a:ea typeface="Times New Roman"/>
              <a:cs typeface="Times New Roman"/>
              <a:sym typeface="Times New Roman"/>
            </a:endParaRPr>
          </a:p>
          <a:p>
            <a:pPr indent="-304800" lvl="0" marL="914400" rtl="0" algn="l">
              <a:lnSpc>
                <a:spcPct val="115000"/>
              </a:lnSpc>
              <a:spcBef>
                <a:spcPts val="1000"/>
              </a:spcBef>
              <a:spcAft>
                <a:spcPts val="0"/>
              </a:spcAft>
              <a:buClr>
                <a:srgbClr val="333333"/>
              </a:buClr>
              <a:buSzPts val="1200"/>
              <a:buChar char="➔"/>
            </a:pPr>
            <a:r>
              <a:rPr lang="en" sz="1200">
                <a:solidFill>
                  <a:srgbClr val="333333"/>
                </a:solidFill>
                <a:highlight>
                  <a:schemeClr val="lt1"/>
                </a:highlight>
              </a:rPr>
              <a:t>Artificial Bee Colony Algorithm (ABC)</a:t>
            </a:r>
            <a:endParaRPr sz="1200">
              <a:solidFill>
                <a:srgbClr val="333333"/>
              </a:solidFill>
              <a:highlight>
                <a:schemeClr val="lt1"/>
              </a:highlight>
            </a:endParaRPr>
          </a:p>
          <a:p>
            <a:pPr indent="-304800" lvl="0" marL="9144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Genetic Algorithm (GA)</a:t>
            </a:r>
            <a:endParaRPr sz="1200">
              <a:solidFill>
                <a:srgbClr val="333333"/>
              </a:solidFill>
              <a:highlight>
                <a:schemeClr val="lt1"/>
              </a:highlight>
            </a:endParaRPr>
          </a:p>
          <a:p>
            <a:pPr indent="-304800" lvl="0" marL="9144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Differential Evolution (DE)</a:t>
            </a:r>
            <a:endParaRPr sz="1200">
              <a:solidFill>
                <a:srgbClr val="333333"/>
              </a:solidFill>
              <a:highlight>
                <a:schemeClr val="lt1"/>
              </a:highlight>
            </a:endParaRPr>
          </a:p>
          <a:p>
            <a:pPr indent="-304800" lvl="0" marL="9144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Teaching Learning based optimization (TLBO)</a:t>
            </a:r>
            <a:endParaRPr sz="1200">
              <a:solidFill>
                <a:srgbClr val="333333"/>
              </a:solidFill>
              <a:highlight>
                <a:schemeClr val="lt1"/>
              </a:highlight>
            </a:endParaRPr>
          </a:p>
          <a:p>
            <a:pPr indent="-304800" lvl="0" marL="9144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Particle swarm optimization (PSO), etc..,</a:t>
            </a:r>
            <a:endParaRPr sz="13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78" name="Google Shape;178;p32"/>
          <p:cNvSpPr txBox="1"/>
          <p:nvPr>
            <p:ph type="title"/>
          </p:nvPr>
        </p:nvSpPr>
        <p:spPr>
          <a:xfrm>
            <a:off x="490250" y="488250"/>
            <a:ext cx="7580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t>2. PROBLEM DEFINITION</a:t>
            </a:r>
            <a:endParaRPr sz="4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PROBLEM DEFINITION</a:t>
            </a:r>
            <a:endParaRPr b="1" sz="2400"/>
          </a:p>
        </p:txBody>
      </p:sp>
      <p:sp>
        <p:nvSpPr>
          <p:cNvPr id="184" name="Google Shape;184;p33"/>
          <p:cNvSpPr txBox="1"/>
          <p:nvPr/>
        </p:nvSpPr>
        <p:spPr>
          <a:xfrm>
            <a:off x="240600" y="680000"/>
            <a:ext cx="8662800" cy="4530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800"/>
              </a:spcBef>
              <a:spcAft>
                <a:spcPts val="0"/>
              </a:spcAft>
              <a:buNone/>
            </a:pPr>
            <a:r>
              <a:rPr lang="en" sz="1300">
                <a:latin typeface="Roboto"/>
                <a:ea typeface="Roboto"/>
                <a:cs typeface="Roboto"/>
                <a:sym typeface="Roboto"/>
              </a:rPr>
              <a:t>The project aims to balance and improve the efficiency of different assembly line tasks that involves collaborative robots working hand in hand with humans. This is to be done through development of optimization algorithms by varying current metaheuristic algorithms, with an intention of less complex data processing and increased efficiency.</a:t>
            </a:r>
            <a:endParaRPr sz="1300">
              <a:latin typeface="Roboto"/>
              <a:ea typeface="Roboto"/>
              <a:cs typeface="Roboto"/>
              <a:sym typeface="Roboto"/>
            </a:endParaRPr>
          </a:p>
          <a:p>
            <a:pPr indent="0" lvl="0" marL="0" rtl="0" algn="just">
              <a:lnSpc>
                <a:spcPct val="115000"/>
              </a:lnSpc>
              <a:spcBef>
                <a:spcPts val="1800"/>
              </a:spcBef>
              <a:spcAft>
                <a:spcPts val="0"/>
              </a:spcAft>
              <a:buNone/>
            </a:pPr>
            <a:r>
              <a:rPr b="1" lang="en" sz="1300">
                <a:solidFill>
                  <a:srgbClr val="FF0000"/>
                </a:solidFill>
                <a:latin typeface="Roboto"/>
                <a:ea typeface="Roboto"/>
                <a:cs typeface="Roboto"/>
                <a:sym typeface="Roboto"/>
              </a:rPr>
              <a:t>PROBLEM STATEMENT:</a:t>
            </a:r>
            <a:endParaRPr b="1" sz="1300">
              <a:solidFill>
                <a:srgbClr val="FF0000"/>
              </a:solidFill>
              <a:latin typeface="Roboto"/>
              <a:ea typeface="Roboto"/>
              <a:cs typeface="Roboto"/>
              <a:sym typeface="Roboto"/>
            </a:endParaRPr>
          </a:p>
          <a:p>
            <a:pPr indent="-311150" lvl="0" marL="457200" rtl="0" algn="just">
              <a:lnSpc>
                <a:spcPct val="115000"/>
              </a:lnSpc>
              <a:spcBef>
                <a:spcPts val="1800"/>
              </a:spcBef>
              <a:spcAft>
                <a:spcPts val="0"/>
              </a:spcAft>
              <a:buSzPts val="1300"/>
              <a:buFont typeface="Roboto"/>
              <a:buChar char="●"/>
            </a:pPr>
            <a:r>
              <a:rPr lang="en" sz="1300">
                <a:latin typeface="Roboto"/>
                <a:ea typeface="Roboto"/>
                <a:cs typeface="Roboto"/>
                <a:sym typeface="Roboto"/>
              </a:rPr>
              <a:t>To develop metaheuristic algorithms for balancing and scheduling of assembly line operations.</a:t>
            </a:r>
            <a:endParaRPr sz="1300">
              <a:latin typeface="Roboto"/>
              <a:ea typeface="Roboto"/>
              <a:cs typeface="Roboto"/>
              <a:sym typeface="Roboto"/>
            </a:endParaRPr>
          </a:p>
          <a:p>
            <a:pPr indent="-311150" lvl="0" marL="457200" rtl="0" algn="just">
              <a:lnSpc>
                <a:spcPct val="115000"/>
              </a:lnSpc>
              <a:spcBef>
                <a:spcPts val="0"/>
              </a:spcBef>
              <a:spcAft>
                <a:spcPts val="0"/>
              </a:spcAft>
              <a:buSzPts val="1300"/>
              <a:buFont typeface="Roboto"/>
              <a:buChar char="●"/>
            </a:pPr>
            <a:r>
              <a:rPr lang="en" sz="1300">
                <a:latin typeface="Roboto"/>
                <a:ea typeface="Roboto"/>
                <a:cs typeface="Roboto"/>
                <a:sym typeface="Roboto"/>
              </a:rPr>
              <a:t>Considered assembly line structure = StAL (straight line assembly line).</a:t>
            </a:r>
            <a:endParaRPr sz="1300">
              <a:latin typeface="Roboto"/>
              <a:ea typeface="Roboto"/>
              <a:cs typeface="Roboto"/>
              <a:sym typeface="Roboto"/>
            </a:endParaRPr>
          </a:p>
          <a:p>
            <a:pPr indent="-311150" lvl="0" marL="457200" rtl="0" algn="just">
              <a:lnSpc>
                <a:spcPct val="115000"/>
              </a:lnSpc>
              <a:spcBef>
                <a:spcPts val="0"/>
              </a:spcBef>
              <a:spcAft>
                <a:spcPts val="0"/>
              </a:spcAft>
              <a:buSzPts val="1300"/>
              <a:buFont typeface="Roboto"/>
              <a:buChar char="●"/>
            </a:pPr>
            <a:r>
              <a:rPr lang="en" sz="1300">
                <a:latin typeface="Roboto"/>
                <a:ea typeface="Roboto"/>
                <a:cs typeface="Roboto"/>
                <a:sym typeface="Roboto"/>
              </a:rPr>
              <a:t>Only one product is assembled in the assembly line with known number of </a:t>
            </a:r>
            <a:r>
              <a:rPr lang="en" sz="1300">
                <a:latin typeface="Roboto"/>
                <a:ea typeface="Roboto"/>
                <a:cs typeface="Roboto"/>
                <a:sym typeface="Roboto"/>
              </a:rPr>
              <a:t>workstations</a:t>
            </a:r>
            <a:r>
              <a:rPr lang="en" sz="1300">
                <a:latin typeface="Roboto"/>
                <a:ea typeface="Roboto"/>
                <a:cs typeface="Roboto"/>
                <a:sym typeface="Roboto"/>
              </a:rPr>
              <a:t>.</a:t>
            </a:r>
            <a:endParaRPr sz="1300">
              <a:latin typeface="Roboto"/>
              <a:ea typeface="Roboto"/>
              <a:cs typeface="Roboto"/>
              <a:sym typeface="Roboto"/>
            </a:endParaRPr>
          </a:p>
          <a:p>
            <a:pPr indent="-311150" lvl="0" marL="457200" rtl="0" algn="just">
              <a:lnSpc>
                <a:spcPct val="115000"/>
              </a:lnSpc>
              <a:spcBef>
                <a:spcPts val="0"/>
              </a:spcBef>
              <a:spcAft>
                <a:spcPts val="0"/>
              </a:spcAft>
              <a:buSzPts val="1300"/>
              <a:buFont typeface="Roboto"/>
              <a:buChar char="●"/>
            </a:pPr>
            <a:r>
              <a:rPr lang="en" sz="1300">
                <a:latin typeface="Roboto"/>
                <a:ea typeface="Roboto"/>
                <a:cs typeface="Roboto"/>
                <a:sym typeface="Roboto"/>
              </a:rPr>
              <a:t>Considering setup times and sequence dependent time.</a:t>
            </a:r>
            <a:endParaRPr sz="1300">
              <a:latin typeface="Roboto"/>
              <a:ea typeface="Roboto"/>
              <a:cs typeface="Roboto"/>
              <a:sym typeface="Roboto"/>
            </a:endParaRPr>
          </a:p>
          <a:p>
            <a:pPr indent="0" lvl="0" marL="0" rtl="0" algn="just">
              <a:lnSpc>
                <a:spcPct val="115000"/>
              </a:lnSpc>
              <a:spcBef>
                <a:spcPts val="1800"/>
              </a:spcBef>
              <a:spcAft>
                <a:spcPts val="0"/>
              </a:spcAft>
              <a:buNone/>
            </a:pPr>
            <a:r>
              <a:rPr lang="en" sz="1300">
                <a:latin typeface="Roboto"/>
                <a:ea typeface="Roboto"/>
                <a:cs typeface="Roboto"/>
                <a:sym typeface="Roboto"/>
              </a:rPr>
              <a:t>This problem type is </a:t>
            </a:r>
            <a:r>
              <a:rPr lang="en" sz="1300">
                <a:latin typeface="Roboto"/>
                <a:ea typeface="Roboto"/>
                <a:cs typeface="Roboto"/>
                <a:sym typeface="Roboto"/>
              </a:rPr>
              <a:t>classified</a:t>
            </a:r>
            <a:r>
              <a:rPr lang="en" sz="1300">
                <a:latin typeface="Roboto"/>
                <a:ea typeface="Roboto"/>
                <a:cs typeface="Roboto"/>
                <a:sym typeface="Roboto"/>
              </a:rPr>
              <a:t> as </a:t>
            </a:r>
            <a:r>
              <a:rPr b="1" lang="en" sz="1300">
                <a:solidFill>
                  <a:srgbClr val="0000FF"/>
                </a:solidFill>
                <a:latin typeface="Roboto"/>
                <a:ea typeface="Roboto"/>
                <a:cs typeface="Roboto"/>
                <a:sym typeface="Roboto"/>
              </a:rPr>
              <a:t>multi objective RAL BP TYPE - II</a:t>
            </a:r>
            <a:r>
              <a:rPr lang="en" sz="1300">
                <a:latin typeface="Roboto"/>
                <a:ea typeface="Roboto"/>
                <a:cs typeface="Roboto"/>
                <a:sym typeface="Roboto"/>
              </a:rPr>
              <a:t> that focuses on </a:t>
            </a:r>
            <a:r>
              <a:rPr i="1" lang="en" sz="1300">
                <a:solidFill>
                  <a:srgbClr val="0000FF"/>
                </a:solidFill>
                <a:latin typeface="Roboto"/>
                <a:ea typeface="Roboto"/>
                <a:cs typeface="Roboto"/>
                <a:sym typeface="Roboto"/>
              </a:rPr>
              <a:t>minimising cycle time and energy consumption with given number of workstations.</a:t>
            </a:r>
            <a:r>
              <a:rPr lang="en" sz="1300">
                <a:latin typeface="Roboto"/>
                <a:ea typeface="Roboto"/>
                <a:cs typeface="Roboto"/>
                <a:sym typeface="Roboto"/>
              </a:rPr>
              <a:t> </a:t>
            </a:r>
            <a:endParaRPr sz="1300">
              <a:latin typeface="Roboto"/>
              <a:ea typeface="Roboto"/>
              <a:cs typeface="Roboto"/>
              <a:sym typeface="Roboto"/>
            </a:endParaRPr>
          </a:p>
          <a:p>
            <a:pPr indent="0" lvl="0" marL="0" rtl="0" algn="just">
              <a:lnSpc>
                <a:spcPct val="115000"/>
              </a:lnSpc>
              <a:spcBef>
                <a:spcPts val="1800"/>
              </a:spcBef>
              <a:spcAft>
                <a:spcPts val="0"/>
              </a:spcAft>
              <a:buNone/>
            </a:pPr>
            <a:r>
              <a:rPr lang="en" sz="1300">
                <a:latin typeface="Roboto"/>
                <a:ea typeface="Roboto"/>
                <a:cs typeface="Roboto"/>
                <a:sym typeface="Roboto"/>
              </a:rPr>
              <a:t>The two algorithms that we focus on modifying (make some changes to fit our problem statement) are, </a:t>
            </a:r>
            <a:endParaRPr sz="1300">
              <a:latin typeface="Roboto"/>
              <a:ea typeface="Roboto"/>
              <a:cs typeface="Roboto"/>
              <a:sym typeface="Roboto"/>
            </a:endParaRPr>
          </a:p>
          <a:p>
            <a:pPr indent="-311150" lvl="0" marL="457200" rtl="0" algn="just">
              <a:lnSpc>
                <a:spcPct val="115000"/>
              </a:lnSpc>
              <a:spcBef>
                <a:spcPts val="1800"/>
              </a:spcBef>
              <a:spcAft>
                <a:spcPts val="0"/>
              </a:spcAft>
              <a:buClr>
                <a:srgbClr val="0000FF"/>
              </a:buClr>
              <a:buSzPts val="1300"/>
              <a:buFont typeface="Roboto"/>
              <a:buChar char="❖"/>
            </a:pPr>
            <a:r>
              <a:rPr lang="en" sz="1300">
                <a:latin typeface="Roboto"/>
                <a:ea typeface="Roboto"/>
                <a:cs typeface="Roboto"/>
                <a:sym typeface="Roboto"/>
              </a:rPr>
              <a:t>Particle swarm optimisation </a:t>
            </a:r>
            <a:r>
              <a:rPr b="1" lang="en" sz="1300">
                <a:solidFill>
                  <a:srgbClr val="0000FF"/>
                </a:solidFill>
                <a:latin typeface="Roboto"/>
                <a:ea typeface="Roboto"/>
                <a:cs typeface="Roboto"/>
                <a:sym typeface="Roboto"/>
              </a:rPr>
              <a:t>(PSO)</a:t>
            </a:r>
            <a:r>
              <a:rPr lang="en" sz="1300">
                <a:latin typeface="Roboto"/>
                <a:ea typeface="Roboto"/>
                <a:cs typeface="Roboto"/>
                <a:sym typeface="Roboto"/>
              </a:rPr>
              <a:t> </a:t>
            </a:r>
            <a:endParaRPr sz="1300">
              <a:latin typeface="Roboto"/>
              <a:ea typeface="Roboto"/>
              <a:cs typeface="Roboto"/>
              <a:sym typeface="Roboto"/>
            </a:endParaRPr>
          </a:p>
          <a:p>
            <a:pPr indent="-311150" lvl="0" marL="457200" rtl="0" algn="just">
              <a:lnSpc>
                <a:spcPct val="115000"/>
              </a:lnSpc>
              <a:spcBef>
                <a:spcPts val="0"/>
              </a:spcBef>
              <a:spcAft>
                <a:spcPts val="0"/>
              </a:spcAft>
              <a:buClr>
                <a:srgbClr val="0000FF"/>
              </a:buClr>
              <a:buSzPts val="1300"/>
              <a:buFont typeface="Roboto"/>
              <a:buChar char="❖"/>
            </a:pPr>
            <a:r>
              <a:rPr lang="en" sz="1300">
                <a:latin typeface="Roboto"/>
                <a:ea typeface="Roboto"/>
                <a:cs typeface="Roboto"/>
                <a:sym typeface="Roboto"/>
              </a:rPr>
              <a:t>Teaching learning based optimisation </a:t>
            </a:r>
            <a:r>
              <a:rPr b="1" lang="en" sz="1300">
                <a:solidFill>
                  <a:srgbClr val="0000FF"/>
                </a:solidFill>
                <a:latin typeface="Roboto"/>
                <a:ea typeface="Roboto"/>
                <a:cs typeface="Roboto"/>
                <a:sym typeface="Roboto"/>
              </a:rPr>
              <a:t>(TLBO) </a:t>
            </a:r>
            <a:endParaRPr sz="13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